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 id="2147483677" r:id="rId6"/>
    <p:sldMasterId id="2147483671" r:id="rId7"/>
  </p:sldMasterIdLst>
  <p:notesMasterIdLst>
    <p:notesMasterId r:id="rId28"/>
  </p:notesMasterIdLst>
  <p:handoutMasterIdLst>
    <p:handoutMasterId r:id="rId29"/>
  </p:handoutMasterIdLst>
  <p:sldIdLst>
    <p:sldId id="365" r:id="rId8"/>
    <p:sldId id="413" r:id="rId9"/>
    <p:sldId id="418" r:id="rId10"/>
    <p:sldId id="449" r:id="rId11"/>
    <p:sldId id="417" r:id="rId12"/>
    <p:sldId id="445" r:id="rId13"/>
    <p:sldId id="471" r:id="rId14"/>
    <p:sldId id="404" r:id="rId15"/>
    <p:sldId id="269" r:id="rId16"/>
    <p:sldId id="462" r:id="rId17"/>
    <p:sldId id="416" r:id="rId18"/>
    <p:sldId id="458" r:id="rId19"/>
    <p:sldId id="456" r:id="rId20"/>
    <p:sldId id="477" r:id="rId21"/>
    <p:sldId id="389" r:id="rId22"/>
    <p:sldId id="470" r:id="rId23"/>
    <p:sldId id="468" r:id="rId24"/>
    <p:sldId id="469" r:id="rId25"/>
    <p:sldId id="466" r:id="rId26"/>
    <p:sldId id="4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147F12A-1D0F-40AC-9065-DF1760CD7013}">
          <p14:sldIdLst>
            <p14:sldId id="365"/>
            <p14:sldId id="413"/>
            <p14:sldId id="418"/>
            <p14:sldId id="449"/>
            <p14:sldId id="417"/>
            <p14:sldId id="445"/>
            <p14:sldId id="471"/>
            <p14:sldId id="404"/>
            <p14:sldId id="269"/>
            <p14:sldId id="462"/>
            <p14:sldId id="416"/>
            <p14:sldId id="458"/>
            <p14:sldId id="456"/>
            <p14:sldId id="477"/>
            <p14:sldId id="389"/>
            <p14:sldId id="470"/>
            <p14:sldId id="468"/>
            <p14:sldId id="469"/>
            <p14:sldId id="466"/>
            <p14:sldId id="4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n Thorpe" initials="MT" lastIdx="3" clrIdx="0">
    <p:extLst>
      <p:ext uri="{19B8F6BF-5375-455C-9EA6-DF929625EA0E}">
        <p15:presenceInfo xmlns:p15="http://schemas.microsoft.com/office/powerpoint/2012/main" userId="S-1-5-21-3800458238-4224493526-180875777-17616" providerId="AD"/>
      </p:ext>
    </p:extLst>
  </p:cmAuthor>
  <p:cmAuthor id="2" name="Disa Young" initials="DY" lastIdx="13" clrIdx="1">
    <p:extLst>
      <p:ext uri="{19B8F6BF-5375-455C-9EA6-DF929625EA0E}">
        <p15:presenceInfo xmlns:p15="http://schemas.microsoft.com/office/powerpoint/2012/main" userId="S::disa.young@nhsconfed.org::17346873-7679-49a8-954c-274554e2354f" providerId="AD"/>
      </p:ext>
    </p:extLst>
  </p:cmAuthor>
  <p:cmAuthor id="3" name="Marion Thorpe" initials="MT [2]" lastIdx="5" clrIdx="2">
    <p:extLst>
      <p:ext uri="{19B8F6BF-5375-455C-9EA6-DF929625EA0E}">
        <p15:presenceInfo xmlns:p15="http://schemas.microsoft.com/office/powerpoint/2012/main" userId="S::marion.thorpe@nhsconfed.org::5d302562-739a-4efa-94e4-c763cf3b05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A935"/>
    <a:srgbClr val="93C01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BBB54-3FFF-4490-9861-02044AF34629}" v="3" dt="2020-01-15T11:43:31.444"/>
    <p1510:client id="{D0429809-9E1D-40F5-9B29-8375247F09F7}" v="1" dt="2020-01-15T12:22:09.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9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CB820E-D2C6-4759-B671-6152E5D6D1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06FE248-1B66-4270-B3AF-1611933570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ABF71B-3848-4A4A-A1B0-AFE8D1062E83}" type="datetimeFigureOut">
              <a:rPr lang="en-GB" smtClean="0"/>
              <a:t>15/01/2020</a:t>
            </a:fld>
            <a:endParaRPr lang="en-GB"/>
          </a:p>
        </p:txBody>
      </p:sp>
      <p:sp>
        <p:nvSpPr>
          <p:cNvPr id="4" name="Footer Placeholder 3">
            <a:extLst>
              <a:ext uri="{FF2B5EF4-FFF2-40B4-BE49-F238E27FC236}">
                <a16:creationId xmlns:a16="http://schemas.microsoft.com/office/drawing/2014/main" id="{FDE1CCDE-14AB-41F5-ABC7-B30BB04BA8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937F373-CCA6-48D4-B49A-DBD3D9FA9C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5D994-FB0E-4786-B150-1BD040F4BB29}" type="slidenum">
              <a:rPr lang="en-GB" smtClean="0"/>
              <a:t>‹#›</a:t>
            </a:fld>
            <a:endParaRPr lang="en-GB"/>
          </a:p>
        </p:txBody>
      </p:sp>
    </p:spTree>
    <p:extLst>
      <p:ext uri="{BB962C8B-B14F-4D97-AF65-F5344CB8AC3E}">
        <p14:creationId xmlns:p14="http://schemas.microsoft.com/office/powerpoint/2010/main" val="3174525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21D19-A6B2-427A-865D-3D8CA02315CD}" type="datetimeFigureOut">
              <a:rPr lang="en-GB" smtClean="0"/>
              <a:t>15/01/2020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A16EF-60A9-4E33-839A-DCE519BE2976}" type="slidenum">
              <a:rPr lang="en-GB" smtClean="0"/>
              <a:t>‹#›</a:t>
            </a:fld>
            <a:endParaRPr lang="en-GB"/>
          </a:p>
        </p:txBody>
      </p:sp>
    </p:spTree>
    <p:extLst>
      <p:ext uri="{BB962C8B-B14F-4D97-AF65-F5344CB8AC3E}">
        <p14:creationId xmlns:p14="http://schemas.microsoft.com/office/powerpoint/2010/main" val="8711736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AA16EF-60A9-4E33-839A-DCE519BE2976}" type="slidenum">
              <a:rPr lang="en-GB" smtClean="0"/>
              <a:t>4</a:t>
            </a:fld>
            <a:endParaRPr lang="en-GB"/>
          </a:p>
        </p:txBody>
      </p:sp>
    </p:spTree>
    <p:extLst>
      <p:ext uri="{BB962C8B-B14F-4D97-AF65-F5344CB8AC3E}">
        <p14:creationId xmlns:p14="http://schemas.microsoft.com/office/powerpoint/2010/main" val="260587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3BAA16EF-60A9-4E33-839A-DCE519BE2976}" type="slidenum">
              <a:rPr lang="en-GB" smtClean="0"/>
              <a:t>15</a:t>
            </a:fld>
            <a:endParaRPr lang="en-GB"/>
          </a:p>
        </p:txBody>
      </p:sp>
    </p:spTree>
    <p:extLst>
      <p:ext uri="{BB962C8B-B14F-4D97-AF65-F5344CB8AC3E}">
        <p14:creationId xmlns:p14="http://schemas.microsoft.com/office/powerpoint/2010/main" val="313792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AA16EF-60A9-4E33-839A-DCE519BE2976}" type="slidenum">
              <a:rPr lang="en-GB" smtClean="0"/>
              <a:t>16</a:t>
            </a:fld>
            <a:endParaRPr lang="en-GB"/>
          </a:p>
        </p:txBody>
      </p:sp>
    </p:spTree>
    <p:extLst>
      <p:ext uri="{BB962C8B-B14F-4D97-AF65-F5344CB8AC3E}">
        <p14:creationId xmlns:p14="http://schemas.microsoft.com/office/powerpoint/2010/main" val="45986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AA16EF-60A9-4E33-839A-DCE519BE2976}" type="slidenum">
              <a:rPr lang="en-GB" smtClean="0"/>
              <a:t>17</a:t>
            </a:fld>
            <a:endParaRPr lang="en-GB"/>
          </a:p>
        </p:txBody>
      </p:sp>
    </p:spTree>
    <p:extLst>
      <p:ext uri="{BB962C8B-B14F-4D97-AF65-F5344CB8AC3E}">
        <p14:creationId xmlns:p14="http://schemas.microsoft.com/office/powerpoint/2010/main" val="3078658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AA16EF-60A9-4E33-839A-DCE519BE2976}" type="slidenum">
              <a:rPr lang="en-GB" smtClean="0"/>
              <a:t>18</a:t>
            </a:fld>
            <a:endParaRPr lang="en-GB"/>
          </a:p>
        </p:txBody>
      </p:sp>
    </p:spTree>
    <p:extLst>
      <p:ext uri="{BB962C8B-B14F-4D97-AF65-F5344CB8AC3E}">
        <p14:creationId xmlns:p14="http://schemas.microsoft.com/office/powerpoint/2010/main" val="10830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AA16EF-60A9-4E33-839A-DCE519BE2976}" type="slidenum">
              <a:rPr lang="en-GB" smtClean="0"/>
              <a:t>19</a:t>
            </a:fld>
            <a:endParaRPr lang="en-GB"/>
          </a:p>
        </p:txBody>
      </p:sp>
    </p:spTree>
    <p:extLst>
      <p:ext uri="{BB962C8B-B14F-4D97-AF65-F5344CB8AC3E}">
        <p14:creationId xmlns:p14="http://schemas.microsoft.com/office/powerpoint/2010/main" val="3468083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to be adapted based on whether the Executive Team has conducted a review of their organisation’s medical governance structures according to the MPAF before presenting to the Board. </a:t>
            </a:r>
          </a:p>
        </p:txBody>
      </p:sp>
      <p:sp>
        <p:nvSpPr>
          <p:cNvPr id="4" name="Slide Number Placeholder 3"/>
          <p:cNvSpPr>
            <a:spLocks noGrp="1"/>
          </p:cNvSpPr>
          <p:nvPr>
            <p:ph type="sldNum" sz="quarter" idx="5"/>
          </p:nvPr>
        </p:nvSpPr>
        <p:spPr/>
        <p:txBody>
          <a:bodyPr/>
          <a:lstStyle/>
          <a:p>
            <a:fld id="{3BAA16EF-60A9-4E33-839A-DCE519BE2976}" type="slidenum">
              <a:rPr lang="en-GB" smtClean="0"/>
              <a:t>20</a:t>
            </a:fld>
            <a:endParaRPr lang="en-GB"/>
          </a:p>
        </p:txBody>
      </p:sp>
    </p:spTree>
    <p:extLst>
      <p:ext uri="{BB962C8B-B14F-4D97-AF65-F5344CB8AC3E}">
        <p14:creationId xmlns:p14="http://schemas.microsoft.com/office/powerpoint/2010/main" val="138530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were three important drivers for the Medical Practitioners Assurance Framework:</a:t>
            </a:r>
          </a:p>
          <a:p>
            <a:pPr marL="228600" indent="-228600">
              <a:buFont typeface="+mj-lt"/>
              <a:buAutoNum type="arabicPeriod"/>
            </a:pPr>
            <a:r>
              <a:rPr lang="en-GB"/>
              <a:t>In April 2018, the Care Quality Commission (CQC) highlighted clinical and corporate governance within independent hospitals as an area where greater consistency is required to ensure that best practice is universally followed in the “State of care in independent acute hospitals”.</a:t>
            </a:r>
          </a:p>
          <a:p>
            <a:pPr marL="228600" indent="-228600">
              <a:buFont typeface="+mj-lt"/>
              <a:buAutoNum type="arabicPeriod"/>
            </a:pPr>
            <a:r>
              <a:rPr lang="en-GB"/>
              <a:t>The previous Secretary of State for Health, Jeremy Hunt’s letter to the independent healthcare sector in May 2018 raised concerns around transparency and the monitoring of practising privileges arrangements. </a:t>
            </a:r>
          </a:p>
          <a:p>
            <a:pPr marL="228600" indent="-228600">
              <a:buFont typeface="+mj-lt"/>
              <a:buAutoNum type="arabicPeriod"/>
            </a:pPr>
            <a:r>
              <a:rPr lang="en-GB"/>
              <a:t>The issues raised through the Ian Paterson Inquiry, which relate to the way in which medical practitioners are overseen within the independent sector. </a:t>
            </a:r>
          </a:p>
          <a:p>
            <a:pPr marL="228600" indent="-228600">
              <a:buFont typeface="+mj-lt"/>
              <a:buAutoNum type="arabicPeriod"/>
            </a:pPr>
            <a:endParaRPr lang="en-GB"/>
          </a:p>
          <a:p>
            <a:r>
              <a:rPr lang="en-GB"/>
              <a:t> </a:t>
            </a:r>
          </a:p>
        </p:txBody>
      </p:sp>
      <p:sp>
        <p:nvSpPr>
          <p:cNvPr id="4" name="Slide Number Placeholder 3"/>
          <p:cNvSpPr>
            <a:spLocks noGrp="1"/>
          </p:cNvSpPr>
          <p:nvPr>
            <p:ph type="sldNum" sz="quarter" idx="5"/>
          </p:nvPr>
        </p:nvSpPr>
        <p:spPr/>
        <p:txBody>
          <a:bodyPr/>
          <a:lstStyle/>
          <a:p>
            <a:fld id="{3BAA16EF-60A9-4E33-839A-DCE519BE2976}" type="slidenum">
              <a:rPr lang="en-GB" smtClean="0"/>
              <a:t>5</a:t>
            </a:fld>
            <a:endParaRPr lang="en-GB"/>
          </a:p>
        </p:txBody>
      </p:sp>
    </p:spTree>
    <p:extLst>
      <p:ext uri="{BB962C8B-B14F-4D97-AF65-F5344CB8AC3E}">
        <p14:creationId xmlns:p14="http://schemas.microsoft.com/office/powerpoint/2010/main" val="292061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The Ian Paterson Inquiry chaired by the Bishop of Norwich Graham James is expected to be published in February/March 2020. The Inquiry will make a series of recommendations to the Department of Health and Social Care (DHSC), its sponsoring government department. IHPN expects the DHSC to accept all the inquiry recommendations. DHSC have informally indicated they plan to establish a sector-level stakeholder group following the Inquiry report that will include IHPN, independent sector providers and relevant external stakeholders to take forward the Inquiry’s recommendations.</a:t>
            </a:r>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A16EF-60A9-4E33-839A-DCE519BE29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66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AA16EF-60A9-4E33-839A-DCE519BE2976}" type="slidenum">
              <a:rPr lang="en-GB" smtClean="0"/>
              <a:t>7</a:t>
            </a:fld>
            <a:endParaRPr lang="en-GB"/>
          </a:p>
        </p:txBody>
      </p:sp>
    </p:spTree>
    <p:extLst>
      <p:ext uri="{BB962C8B-B14F-4D97-AF65-F5344CB8AC3E}">
        <p14:creationId xmlns:p14="http://schemas.microsoft.com/office/powerpoint/2010/main" val="392797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MPAF was developed together with former NHS England National Medical Director, Sir Bruce Keogh with expert input from a balance of IHPN members and key external stakeholders. This governance structure was designed to produce a framework that is truly “owned” by the sector and at the same time being sufficiently independent to command confidence from external stakeholders and work for the entire system. </a:t>
            </a:r>
          </a:p>
          <a:p>
            <a:r>
              <a:rPr lang="en-GB"/>
              <a:t>All IHPN members had an input into the MPAF development through an all member workshop and consultation on the draft document.</a:t>
            </a:r>
          </a:p>
          <a:p>
            <a:r>
              <a:rPr lang="en-GB"/>
              <a:t>Additional stakeholders included consultant representative bodies, information organisations, private medical insurers and government bodies.</a:t>
            </a:r>
          </a:p>
          <a:p>
            <a:endParaRPr lang="en-GB"/>
          </a:p>
          <a:p>
            <a:endParaRPr lang="en-GB"/>
          </a:p>
        </p:txBody>
      </p:sp>
      <p:sp>
        <p:nvSpPr>
          <p:cNvPr id="4" name="Slide Number Placeholder 3"/>
          <p:cNvSpPr>
            <a:spLocks noGrp="1"/>
          </p:cNvSpPr>
          <p:nvPr>
            <p:ph type="sldNum" sz="quarter" idx="5"/>
          </p:nvPr>
        </p:nvSpPr>
        <p:spPr/>
        <p:txBody>
          <a:bodyPr/>
          <a:lstStyle/>
          <a:p>
            <a:fld id="{3BAA16EF-60A9-4E33-839A-DCE519BE2976}" type="slidenum">
              <a:rPr lang="en-GB" smtClean="0"/>
              <a:t>8</a:t>
            </a:fld>
            <a:endParaRPr lang="en-GB"/>
          </a:p>
        </p:txBody>
      </p:sp>
    </p:spTree>
    <p:extLst>
      <p:ext uri="{BB962C8B-B14F-4D97-AF65-F5344CB8AC3E}">
        <p14:creationId xmlns:p14="http://schemas.microsoft.com/office/powerpoint/2010/main" val="388566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IHPN member representation on the Expert Advisory Group consisted of Medical Directors, Clinical Governance Directors and General Counsels. The full list of representatives on the Expert Advisory Group is on page 6 of the MPAF.</a:t>
            </a:r>
          </a:p>
          <a:p>
            <a:endParaRPr lang="en-GB"/>
          </a:p>
        </p:txBody>
      </p:sp>
      <p:sp>
        <p:nvSpPr>
          <p:cNvPr id="4" name="Slide Number Placeholder 3"/>
          <p:cNvSpPr>
            <a:spLocks noGrp="1"/>
          </p:cNvSpPr>
          <p:nvPr>
            <p:ph type="sldNum" sz="quarter" idx="5"/>
          </p:nvPr>
        </p:nvSpPr>
        <p:spPr/>
        <p:txBody>
          <a:bodyPr/>
          <a:lstStyle/>
          <a:p>
            <a:fld id="{3BAA16EF-60A9-4E33-839A-DCE519BE2976}" type="slidenum">
              <a:rPr lang="en-GB" smtClean="0"/>
              <a:t>9</a:t>
            </a:fld>
            <a:endParaRPr lang="en-GB"/>
          </a:p>
        </p:txBody>
      </p:sp>
    </p:spTree>
    <p:extLst>
      <p:ext uri="{BB962C8B-B14F-4D97-AF65-F5344CB8AC3E}">
        <p14:creationId xmlns:p14="http://schemas.microsoft.com/office/powerpoint/2010/main" val="2817909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A16EF-60A9-4E33-839A-DCE519BE29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827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3BAA16EF-60A9-4E33-839A-DCE519BE2976}" type="slidenum">
              <a:rPr lang="en-GB" smtClean="0"/>
              <a:t>12</a:t>
            </a:fld>
            <a:endParaRPr lang="en-GB"/>
          </a:p>
        </p:txBody>
      </p:sp>
    </p:spTree>
    <p:extLst>
      <p:ext uri="{BB962C8B-B14F-4D97-AF65-F5344CB8AC3E}">
        <p14:creationId xmlns:p14="http://schemas.microsoft.com/office/powerpoint/2010/main" val="75733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3BAA16EF-60A9-4E33-839A-DCE519BE2976}" type="slidenum">
              <a:rPr lang="en-GB" smtClean="0"/>
              <a:t>13</a:t>
            </a:fld>
            <a:endParaRPr lang="en-GB"/>
          </a:p>
        </p:txBody>
      </p:sp>
    </p:spTree>
    <p:extLst>
      <p:ext uri="{BB962C8B-B14F-4D97-AF65-F5344CB8AC3E}">
        <p14:creationId xmlns:p14="http://schemas.microsoft.com/office/powerpoint/2010/main" val="2765095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22400"/>
            <a:ext cx="9144000" cy="5473700"/>
          </a:xfrm>
          <a:prstGeom prst="rect">
            <a:avLst/>
          </a:prstGeom>
        </p:spPr>
      </p:pic>
      <p:sp>
        <p:nvSpPr>
          <p:cNvPr id="7" name="Text Placeholder 9"/>
          <p:cNvSpPr>
            <a:spLocks noGrp="1"/>
          </p:cNvSpPr>
          <p:nvPr>
            <p:ph type="body" sz="quarter" idx="11" hasCustomPrompt="1"/>
          </p:nvPr>
        </p:nvSpPr>
        <p:spPr>
          <a:xfrm>
            <a:off x="468154" y="2316168"/>
            <a:ext cx="4012406" cy="914717"/>
          </a:xfrm>
          <a:prstGeom prst="rect">
            <a:avLst/>
          </a:prstGeom>
        </p:spPr>
        <p:txBody>
          <a:bodyPr>
            <a:normAutofit/>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Intro text 32pt</a:t>
            </a:r>
            <a:endParaRPr lang="en-GB"/>
          </a:p>
        </p:txBody>
      </p:sp>
      <p:sp>
        <p:nvSpPr>
          <p:cNvPr id="8" name="Text Placeholder 11"/>
          <p:cNvSpPr>
            <a:spLocks noGrp="1"/>
          </p:cNvSpPr>
          <p:nvPr>
            <p:ph type="body" sz="quarter" idx="12" hasCustomPrompt="1"/>
          </p:nvPr>
        </p:nvSpPr>
        <p:spPr>
          <a:xfrm>
            <a:off x="467917" y="3230563"/>
            <a:ext cx="4012406" cy="1858962"/>
          </a:xfrm>
          <a:prstGeom prst="rect">
            <a:avLst/>
          </a:prstGeom>
        </p:spPr>
        <p:txBody>
          <a:bodyPr>
            <a:normAutofit/>
          </a:bodyPr>
          <a:lstStyle>
            <a:lvl1pPr marL="0" indent="0">
              <a:buNone/>
              <a:defRPr sz="1800" baseline="0">
                <a:solidFill>
                  <a:schemeClr val="bg1"/>
                </a:solidFill>
                <a:latin typeface="Arial" panose="020B0604020202020204" pitchFamily="34" charset="0"/>
                <a:cs typeface="Arial" panose="020B0604020202020204" pitchFamily="34" charset="0"/>
              </a:defRPr>
            </a:lvl1pPr>
            <a:lvl2pPr marL="342884" indent="0">
              <a:buNone/>
              <a:defRPr sz="1500">
                <a:solidFill>
                  <a:schemeClr val="bg1"/>
                </a:solidFill>
                <a:latin typeface="Arial" panose="020B0604020202020204" pitchFamily="34" charset="0"/>
                <a:cs typeface="Arial" panose="020B0604020202020204" pitchFamily="34" charset="0"/>
              </a:defRPr>
            </a:lvl2pPr>
            <a:lvl3pPr marL="685766" indent="0">
              <a:buNone/>
              <a:defRPr sz="1350">
                <a:solidFill>
                  <a:schemeClr val="bg1"/>
                </a:solidFill>
                <a:latin typeface="Arial" panose="020B0604020202020204" pitchFamily="34" charset="0"/>
                <a:cs typeface="Arial" panose="020B0604020202020204" pitchFamily="34" charset="0"/>
              </a:defRPr>
            </a:lvl3pPr>
            <a:lvl4pPr marL="1028649" indent="0">
              <a:buNone/>
              <a:defRPr sz="1200">
                <a:solidFill>
                  <a:schemeClr val="bg1"/>
                </a:solidFill>
                <a:latin typeface="Arial" panose="020B0604020202020204" pitchFamily="34" charset="0"/>
                <a:cs typeface="Arial" panose="020B0604020202020204" pitchFamily="34" charset="0"/>
              </a:defRPr>
            </a:lvl4pPr>
            <a:lvl5pPr marL="1371532" indent="0">
              <a:buNone/>
              <a:defRPr sz="1200">
                <a:solidFill>
                  <a:schemeClr val="bg1"/>
                </a:solidFill>
                <a:latin typeface="Arial" panose="020B0604020202020204" pitchFamily="34" charset="0"/>
                <a:cs typeface="Arial" panose="020B0604020202020204" pitchFamily="34" charset="0"/>
              </a:defRPr>
            </a:lvl5pPr>
          </a:lstStyle>
          <a:p>
            <a:pPr lvl="0"/>
            <a:r>
              <a:rPr lang="en-US"/>
              <a:t>Insert text here 24pt</a:t>
            </a:r>
            <a:endParaRPr lang="en-GB"/>
          </a:p>
        </p:txBody>
      </p:sp>
      <p:sp>
        <p:nvSpPr>
          <p:cNvPr id="10" name="Text Placeholder 2"/>
          <p:cNvSpPr>
            <a:spLocks noGrp="1"/>
          </p:cNvSpPr>
          <p:nvPr>
            <p:ph type="body" sz="quarter" idx="13" hasCustomPrompt="1"/>
          </p:nvPr>
        </p:nvSpPr>
        <p:spPr>
          <a:xfrm>
            <a:off x="274039" y="217244"/>
            <a:ext cx="5967412" cy="119442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baseline="0">
                <a:solidFill>
                  <a:srgbClr val="39A935"/>
                </a:solidFill>
                <a:latin typeface="Arial" panose="020B0604020202020204" pitchFamily="34" charset="0"/>
                <a:cs typeface="Arial" panose="020B0604020202020204" pitchFamily="34" charset="0"/>
              </a:defRPr>
            </a:lvl1pPr>
            <a:lvl2pPr marL="457200" indent="0">
              <a:buNone/>
              <a:defRPr sz="3200" b="1">
                <a:latin typeface="Arial" panose="020B0604020202020204" pitchFamily="34" charset="0"/>
                <a:cs typeface="Arial" panose="020B0604020202020204" pitchFamily="34" charset="0"/>
              </a:defRPr>
            </a:lvl2pPr>
            <a:lvl3pPr marL="914400" indent="0">
              <a:buNone/>
              <a:defRPr sz="3200" b="1">
                <a:latin typeface="Arial" panose="020B0604020202020204" pitchFamily="34" charset="0"/>
                <a:cs typeface="Arial" panose="020B0604020202020204" pitchFamily="34" charset="0"/>
              </a:defRPr>
            </a:lvl3pPr>
            <a:lvl4pPr marL="1371600" indent="0">
              <a:buNone/>
              <a:defRPr sz="3200" b="1">
                <a:latin typeface="Arial" panose="020B0604020202020204" pitchFamily="34" charset="0"/>
                <a:cs typeface="Arial" panose="020B0604020202020204" pitchFamily="34" charset="0"/>
              </a:defRPr>
            </a:lvl4pPr>
            <a:lvl5pPr marL="1828800" indent="0">
              <a:buNone/>
              <a:defRPr sz="3200" b="1">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Heading font size 32pt Heading font size 32pt</a:t>
            </a:r>
            <a:endParaRPr lang="en-GB"/>
          </a:p>
          <a:p>
            <a:pPr lvl="0"/>
            <a:endParaRPr lang="en-GB"/>
          </a:p>
        </p:txBody>
      </p:sp>
      <p:pic>
        <p:nvPicPr>
          <p:cNvPr id="2" name="Graphic 1">
            <a:extLst>
              <a:ext uri="{FF2B5EF4-FFF2-40B4-BE49-F238E27FC236}">
                <a16:creationId xmlns:a16="http://schemas.microsoft.com/office/drawing/2014/main" id="{765E532B-8AB7-40ED-8823-497A9D5D4C4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40443" y="206513"/>
            <a:ext cx="2797756" cy="1077397"/>
          </a:xfrm>
          <a:prstGeom prst="rect">
            <a:avLst/>
          </a:prstGeom>
        </p:spPr>
      </p:pic>
    </p:spTree>
    <p:extLst>
      <p:ext uri="{BB962C8B-B14F-4D97-AF65-F5344CB8AC3E}">
        <p14:creationId xmlns:p14="http://schemas.microsoft.com/office/powerpoint/2010/main" val="167922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447A-1BA4-46CE-80F9-FFF8A501DC4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C0586C-564E-40D6-8C38-95003074E75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FFB74F-1B44-44FF-8A4B-88D59991090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5CA447-A93E-4D9B-9BAA-C446BE357C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A555AD-F078-4F31-A60F-2591154A33B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4FE175-83EC-4376-89C4-85B6A9812DB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FC208E8-2748-421F-A4FF-6EAD18910D05}"/>
              </a:ext>
            </a:extLst>
          </p:cNvPr>
          <p:cNvSpPr>
            <a:spLocks noGrp="1"/>
          </p:cNvSpPr>
          <p:nvPr>
            <p:ph type="ftr" sz="quarter" idx="11"/>
          </p:nvPr>
        </p:nvSpPr>
        <p:spPr/>
        <p:txBody>
          <a:bodyPr/>
          <a:lstStyle/>
          <a:p>
            <a:r>
              <a:rPr lang="en-GB"/>
              <a:t>©IHPN Ltd</a:t>
            </a:r>
          </a:p>
        </p:txBody>
      </p:sp>
      <p:sp>
        <p:nvSpPr>
          <p:cNvPr id="9" name="Slide Number Placeholder 8">
            <a:extLst>
              <a:ext uri="{FF2B5EF4-FFF2-40B4-BE49-F238E27FC236}">
                <a16:creationId xmlns:a16="http://schemas.microsoft.com/office/drawing/2014/main" id="{3A8E9B1F-2C36-4858-886A-1747C2C1B224}"/>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125659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6688-3274-4B1E-924C-3D081EA40D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8E2A62-4D5D-47E3-8AAA-5F119715172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49DB702-3FF8-49CB-A3B8-DAF73A822767}"/>
              </a:ext>
            </a:extLst>
          </p:cNvPr>
          <p:cNvSpPr>
            <a:spLocks noGrp="1"/>
          </p:cNvSpPr>
          <p:nvPr>
            <p:ph type="ftr" sz="quarter" idx="11"/>
          </p:nvPr>
        </p:nvSpPr>
        <p:spPr/>
        <p:txBody>
          <a:bodyPr/>
          <a:lstStyle/>
          <a:p>
            <a:r>
              <a:rPr lang="en-GB"/>
              <a:t>©IHPN Ltd</a:t>
            </a:r>
          </a:p>
        </p:txBody>
      </p:sp>
      <p:sp>
        <p:nvSpPr>
          <p:cNvPr id="5" name="Slide Number Placeholder 4">
            <a:extLst>
              <a:ext uri="{FF2B5EF4-FFF2-40B4-BE49-F238E27FC236}">
                <a16:creationId xmlns:a16="http://schemas.microsoft.com/office/drawing/2014/main" id="{38B9C8DE-E60E-4948-A38B-EC140C183FAE}"/>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22217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8D4E7C-1302-4F80-AC5B-EB6F74244BF2}"/>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F1872BF-CEA7-418C-9428-00DC70D4C5B9}"/>
              </a:ext>
            </a:extLst>
          </p:cNvPr>
          <p:cNvSpPr>
            <a:spLocks noGrp="1"/>
          </p:cNvSpPr>
          <p:nvPr>
            <p:ph type="ftr" sz="quarter" idx="11"/>
          </p:nvPr>
        </p:nvSpPr>
        <p:spPr/>
        <p:txBody>
          <a:bodyPr/>
          <a:lstStyle/>
          <a:p>
            <a:r>
              <a:rPr lang="en-GB"/>
              <a:t>©IHPN Ltd</a:t>
            </a:r>
          </a:p>
        </p:txBody>
      </p:sp>
      <p:sp>
        <p:nvSpPr>
          <p:cNvPr id="4" name="Slide Number Placeholder 3">
            <a:extLst>
              <a:ext uri="{FF2B5EF4-FFF2-40B4-BE49-F238E27FC236}">
                <a16:creationId xmlns:a16="http://schemas.microsoft.com/office/drawing/2014/main" id="{3892BBFD-8458-4A9E-AD46-ED47FBC12EB2}"/>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1904651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E28B-8253-463F-85D9-A54D8C90ADC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F3494F-87C7-49B0-8E01-C225CA08FAB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DFE86A-6750-4865-AC0C-F6EFA87BA2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749D9-2609-4CEE-B58F-C179C6FDEEA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E9329C2-D509-4AF4-8D53-94BED928F37F}"/>
              </a:ext>
            </a:extLst>
          </p:cNvPr>
          <p:cNvSpPr>
            <a:spLocks noGrp="1"/>
          </p:cNvSpPr>
          <p:nvPr>
            <p:ph type="ftr" sz="quarter" idx="11"/>
          </p:nvPr>
        </p:nvSpPr>
        <p:spPr/>
        <p:txBody>
          <a:bodyPr/>
          <a:lstStyle/>
          <a:p>
            <a:r>
              <a:rPr lang="en-GB"/>
              <a:t>©IHPN Ltd</a:t>
            </a:r>
          </a:p>
        </p:txBody>
      </p:sp>
      <p:sp>
        <p:nvSpPr>
          <p:cNvPr id="7" name="Slide Number Placeholder 6">
            <a:extLst>
              <a:ext uri="{FF2B5EF4-FFF2-40B4-BE49-F238E27FC236}">
                <a16:creationId xmlns:a16="http://schemas.microsoft.com/office/drawing/2014/main" id="{0571A0C9-8BEC-4A04-9F3E-1FE68FB13912}"/>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1739235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2189-C431-4D1F-8CD2-7ADA56BF25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47A5F3-88DF-4434-8064-5C6AACA3A03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E57504-55F3-4FF3-B18A-2FA7D0FF308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99100-A163-4985-A228-8D3465333C30}"/>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9727C85D-AAA7-4DB6-9758-C8B03551CEFA}"/>
              </a:ext>
            </a:extLst>
          </p:cNvPr>
          <p:cNvSpPr>
            <a:spLocks noGrp="1"/>
          </p:cNvSpPr>
          <p:nvPr>
            <p:ph type="ftr" sz="quarter" idx="11"/>
          </p:nvPr>
        </p:nvSpPr>
        <p:spPr/>
        <p:txBody>
          <a:bodyPr/>
          <a:lstStyle/>
          <a:p>
            <a:r>
              <a:rPr lang="en-GB"/>
              <a:t>©IHPN Ltd</a:t>
            </a:r>
          </a:p>
        </p:txBody>
      </p:sp>
      <p:sp>
        <p:nvSpPr>
          <p:cNvPr id="7" name="Slide Number Placeholder 6">
            <a:extLst>
              <a:ext uri="{FF2B5EF4-FFF2-40B4-BE49-F238E27FC236}">
                <a16:creationId xmlns:a16="http://schemas.microsoft.com/office/drawing/2014/main" id="{1CFD1C22-71BE-489E-A821-638DE26B29D1}"/>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730799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F74F-5B14-4D6C-B864-BC7B1B840F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447B34-0C88-4811-86CE-9DC949D8AF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A27E06-4290-4E96-96E4-C278BF363E4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1C192C5-FB12-4430-A102-ED458A9CD2B1}"/>
              </a:ext>
            </a:extLst>
          </p:cNvPr>
          <p:cNvSpPr>
            <a:spLocks noGrp="1"/>
          </p:cNvSpPr>
          <p:nvPr>
            <p:ph type="ftr" sz="quarter" idx="11"/>
          </p:nvPr>
        </p:nvSpPr>
        <p:spPr/>
        <p:txBody>
          <a:bodyPr/>
          <a:lstStyle/>
          <a:p>
            <a:r>
              <a:rPr lang="en-GB"/>
              <a:t>©IHPN Ltd</a:t>
            </a:r>
          </a:p>
        </p:txBody>
      </p:sp>
      <p:sp>
        <p:nvSpPr>
          <p:cNvPr id="6" name="Slide Number Placeholder 5">
            <a:extLst>
              <a:ext uri="{FF2B5EF4-FFF2-40B4-BE49-F238E27FC236}">
                <a16:creationId xmlns:a16="http://schemas.microsoft.com/office/drawing/2014/main" id="{41C096B5-6FC9-4FC0-9379-6A3B12929AB0}"/>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2426445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821EF-7662-4032-8018-3061FFB3533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493953-791E-4CCA-AC82-0E839F73571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E699E0-5257-446D-A916-C3602B78BC0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B39C73-3094-42D4-92CC-2EDBCDF37F24}"/>
              </a:ext>
            </a:extLst>
          </p:cNvPr>
          <p:cNvSpPr>
            <a:spLocks noGrp="1"/>
          </p:cNvSpPr>
          <p:nvPr>
            <p:ph type="ftr" sz="quarter" idx="11"/>
          </p:nvPr>
        </p:nvSpPr>
        <p:spPr/>
        <p:txBody>
          <a:bodyPr/>
          <a:lstStyle/>
          <a:p>
            <a:r>
              <a:rPr lang="en-GB"/>
              <a:t>©IHPN Ltd</a:t>
            </a:r>
          </a:p>
        </p:txBody>
      </p:sp>
      <p:sp>
        <p:nvSpPr>
          <p:cNvPr id="6" name="Slide Number Placeholder 5">
            <a:extLst>
              <a:ext uri="{FF2B5EF4-FFF2-40B4-BE49-F238E27FC236}">
                <a16:creationId xmlns:a16="http://schemas.microsoft.com/office/drawing/2014/main" id="{615BED91-C4F5-4157-9817-1561E089E902}"/>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188753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3E5D-A97B-42FE-B5BE-E1480CFDE37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74C794-F004-4231-B0DD-92D6ABC1C9C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2BB757-D928-4EEF-8CE6-28277EFF1BE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FAE0F3C-8F56-43B9-BBC8-B7577E4324FD}"/>
              </a:ext>
            </a:extLst>
          </p:cNvPr>
          <p:cNvSpPr>
            <a:spLocks noGrp="1"/>
          </p:cNvSpPr>
          <p:nvPr>
            <p:ph type="ftr" sz="quarter" idx="11"/>
          </p:nvPr>
        </p:nvSpPr>
        <p:spPr/>
        <p:txBody>
          <a:bodyPr/>
          <a:lstStyle/>
          <a:p>
            <a:r>
              <a:rPr lang="en-GB"/>
              <a:t>©IHPN Ltd</a:t>
            </a:r>
          </a:p>
        </p:txBody>
      </p:sp>
      <p:sp>
        <p:nvSpPr>
          <p:cNvPr id="6" name="Slide Number Placeholder 5">
            <a:extLst>
              <a:ext uri="{FF2B5EF4-FFF2-40B4-BE49-F238E27FC236}">
                <a16:creationId xmlns:a16="http://schemas.microsoft.com/office/drawing/2014/main" id="{875635A1-D5CD-4608-9A8B-7F96C31F65DE}"/>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4146929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F84F-AE31-49FC-9499-6A0A931585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2FB53-032A-44CC-A4C9-A7D2310211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368EBC-FEFC-4C9A-A419-06DF34EB0FD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E08BDFD-9AB8-44C6-8D3D-227467F3D9F2}"/>
              </a:ext>
            </a:extLst>
          </p:cNvPr>
          <p:cNvSpPr>
            <a:spLocks noGrp="1"/>
          </p:cNvSpPr>
          <p:nvPr>
            <p:ph type="ftr" sz="quarter" idx="11"/>
          </p:nvPr>
        </p:nvSpPr>
        <p:spPr/>
        <p:txBody>
          <a:bodyPr/>
          <a:lstStyle/>
          <a:p>
            <a:r>
              <a:rPr lang="en-GB"/>
              <a:t>©IHPN Ltd</a:t>
            </a:r>
          </a:p>
        </p:txBody>
      </p:sp>
      <p:sp>
        <p:nvSpPr>
          <p:cNvPr id="6" name="Slide Number Placeholder 5">
            <a:extLst>
              <a:ext uri="{FF2B5EF4-FFF2-40B4-BE49-F238E27FC236}">
                <a16:creationId xmlns:a16="http://schemas.microsoft.com/office/drawing/2014/main" id="{28C3A41D-32D7-4672-B515-7935C7DACA3A}"/>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1891399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583F-B580-4440-B3EB-DB8D28156BE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9E1FEA-B836-4A7C-A0E2-222399B32A0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598BE-0748-4531-8B19-75A1291AD40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9E45983-1C28-4778-8816-ED18BA674B19}"/>
              </a:ext>
            </a:extLst>
          </p:cNvPr>
          <p:cNvSpPr>
            <a:spLocks noGrp="1"/>
          </p:cNvSpPr>
          <p:nvPr>
            <p:ph type="ftr" sz="quarter" idx="11"/>
          </p:nvPr>
        </p:nvSpPr>
        <p:spPr/>
        <p:txBody>
          <a:bodyPr/>
          <a:lstStyle/>
          <a:p>
            <a:r>
              <a:rPr lang="en-GB"/>
              <a:t>©IHPN Ltd</a:t>
            </a:r>
          </a:p>
        </p:txBody>
      </p:sp>
      <p:sp>
        <p:nvSpPr>
          <p:cNvPr id="6" name="Slide Number Placeholder 5">
            <a:extLst>
              <a:ext uri="{FF2B5EF4-FFF2-40B4-BE49-F238E27FC236}">
                <a16:creationId xmlns:a16="http://schemas.microsoft.com/office/drawing/2014/main" id="{95C688C4-5011-4367-8418-617E24492271}"/>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287925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47968" y="1706563"/>
            <a:ext cx="8499792" cy="485836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200" t="24265" b="53389"/>
          <a:stretch/>
        </p:blipFill>
        <p:spPr>
          <a:xfrm>
            <a:off x="-9237" y="-1"/>
            <a:ext cx="6391559" cy="1136073"/>
          </a:xfrm>
          <a:prstGeom prst="rect">
            <a:avLst/>
          </a:prstGeom>
        </p:spPr>
      </p:pic>
      <p:pic>
        <p:nvPicPr>
          <p:cNvPr id="2" name="Graphic 1">
            <a:extLst>
              <a:ext uri="{FF2B5EF4-FFF2-40B4-BE49-F238E27FC236}">
                <a16:creationId xmlns:a16="http://schemas.microsoft.com/office/drawing/2014/main" id="{62209DCF-2A3C-4578-A8A2-F04B63617BD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7039" y="293077"/>
            <a:ext cx="2365438" cy="910914"/>
          </a:xfrm>
          <a:prstGeom prst="rect">
            <a:avLst/>
          </a:prstGeom>
        </p:spPr>
      </p:pic>
    </p:spTree>
    <p:extLst>
      <p:ext uri="{BB962C8B-B14F-4D97-AF65-F5344CB8AC3E}">
        <p14:creationId xmlns:p14="http://schemas.microsoft.com/office/powerpoint/2010/main" val="3630034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B2B0-A1D8-49C6-AD5A-D1B9EDA288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CF5379-D87D-4652-9BB8-D0534FCBF1B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9B5026-E737-4895-8AEC-408A8F39C39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71A9B5-160A-425B-AB53-116DB908F5D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053312D-23F3-45C4-8EC5-28C84FE96A72}"/>
              </a:ext>
            </a:extLst>
          </p:cNvPr>
          <p:cNvSpPr>
            <a:spLocks noGrp="1"/>
          </p:cNvSpPr>
          <p:nvPr>
            <p:ph type="ftr" sz="quarter" idx="11"/>
          </p:nvPr>
        </p:nvSpPr>
        <p:spPr/>
        <p:txBody>
          <a:bodyPr/>
          <a:lstStyle/>
          <a:p>
            <a:r>
              <a:rPr lang="en-GB"/>
              <a:t>©IHPN Ltd</a:t>
            </a:r>
          </a:p>
        </p:txBody>
      </p:sp>
      <p:sp>
        <p:nvSpPr>
          <p:cNvPr id="7" name="Slide Number Placeholder 6">
            <a:extLst>
              <a:ext uri="{FF2B5EF4-FFF2-40B4-BE49-F238E27FC236}">
                <a16:creationId xmlns:a16="http://schemas.microsoft.com/office/drawing/2014/main" id="{C6797EC3-686C-4632-AFD1-D525F7D06A01}"/>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3136020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DDB8-A285-4EF2-B6A1-3D7141793A86}"/>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672B3A-CE18-4AAB-8609-AF9E16A374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B1A1EB-D85F-471F-9105-70651249B7B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54E0D2-0324-4645-98BC-46012973CC0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45E06-B0D1-4991-8794-A17EBB8C35E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636D70-AC59-41F0-87D8-97C3A2FD41C2}"/>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D61247E8-7BB8-46B7-8FFF-0B9D0C2E00E9}"/>
              </a:ext>
            </a:extLst>
          </p:cNvPr>
          <p:cNvSpPr>
            <a:spLocks noGrp="1"/>
          </p:cNvSpPr>
          <p:nvPr>
            <p:ph type="ftr" sz="quarter" idx="11"/>
          </p:nvPr>
        </p:nvSpPr>
        <p:spPr/>
        <p:txBody>
          <a:bodyPr/>
          <a:lstStyle/>
          <a:p>
            <a:r>
              <a:rPr lang="en-GB"/>
              <a:t>©IHPN Ltd</a:t>
            </a:r>
          </a:p>
        </p:txBody>
      </p:sp>
      <p:sp>
        <p:nvSpPr>
          <p:cNvPr id="9" name="Slide Number Placeholder 8">
            <a:extLst>
              <a:ext uri="{FF2B5EF4-FFF2-40B4-BE49-F238E27FC236}">
                <a16:creationId xmlns:a16="http://schemas.microsoft.com/office/drawing/2014/main" id="{3973A0CC-E33D-453F-B091-CFC98EABC88C}"/>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397472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D7EC-FC4E-4B49-8BC4-17FADD881E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6E8757-1792-43F7-BAB9-65691E81989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2FE4EB6-BD40-49E1-9A8C-DC23220DCF70}"/>
              </a:ext>
            </a:extLst>
          </p:cNvPr>
          <p:cNvSpPr>
            <a:spLocks noGrp="1"/>
          </p:cNvSpPr>
          <p:nvPr>
            <p:ph type="ftr" sz="quarter" idx="11"/>
          </p:nvPr>
        </p:nvSpPr>
        <p:spPr/>
        <p:txBody>
          <a:bodyPr/>
          <a:lstStyle/>
          <a:p>
            <a:r>
              <a:rPr lang="en-GB"/>
              <a:t>©IHPN Ltd</a:t>
            </a:r>
          </a:p>
        </p:txBody>
      </p:sp>
      <p:sp>
        <p:nvSpPr>
          <p:cNvPr id="5" name="Slide Number Placeholder 4">
            <a:extLst>
              <a:ext uri="{FF2B5EF4-FFF2-40B4-BE49-F238E27FC236}">
                <a16:creationId xmlns:a16="http://schemas.microsoft.com/office/drawing/2014/main" id="{3B6189C2-68AD-491A-A5C3-09EDBF5CD8B6}"/>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2575434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B8AB5-CB16-4159-B44C-AFD4DE0BBD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B21F993-FA9B-4EB1-B473-853646AB7C85}"/>
              </a:ext>
            </a:extLst>
          </p:cNvPr>
          <p:cNvSpPr>
            <a:spLocks noGrp="1"/>
          </p:cNvSpPr>
          <p:nvPr>
            <p:ph type="ftr" sz="quarter" idx="11"/>
          </p:nvPr>
        </p:nvSpPr>
        <p:spPr/>
        <p:txBody>
          <a:bodyPr/>
          <a:lstStyle/>
          <a:p>
            <a:r>
              <a:rPr lang="en-GB"/>
              <a:t>©IHPN Ltd</a:t>
            </a:r>
          </a:p>
        </p:txBody>
      </p:sp>
      <p:sp>
        <p:nvSpPr>
          <p:cNvPr id="4" name="Slide Number Placeholder 3">
            <a:extLst>
              <a:ext uri="{FF2B5EF4-FFF2-40B4-BE49-F238E27FC236}">
                <a16:creationId xmlns:a16="http://schemas.microsoft.com/office/drawing/2014/main" id="{C828C1CC-8A89-4516-88B3-5505978B4BFC}"/>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3588016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4A17-022F-4D2A-A1F6-39B547695EF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86A180-FF80-4759-8DB5-7B2D0A4F686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5B2441-DE4C-450D-BFC7-D76E3E4DDC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0F269-0350-42C2-A31D-3875A5870A0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D8A2F45-8E77-42AE-9495-CE6A1AD2496F}"/>
              </a:ext>
            </a:extLst>
          </p:cNvPr>
          <p:cNvSpPr>
            <a:spLocks noGrp="1"/>
          </p:cNvSpPr>
          <p:nvPr>
            <p:ph type="ftr" sz="quarter" idx="11"/>
          </p:nvPr>
        </p:nvSpPr>
        <p:spPr/>
        <p:txBody>
          <a:bodyPr/>
          <a:lstStyle/>
          <a:p>
            <a:r>
              <a:rPr lang="en-GB"/>
              <a:t>©IHPN Ltd</a:t>
            </a:r>
          </a:p>
        </p:txBody>
      </p:sp>
      <p:sp>
        <p:nvSpPr>
          <p:cNvPr id="7" name="Slide Number Placeholder 6">
            <a:extLst>
              <a:ext uri="{FF2B5EF4-FFF2-40B4-BE49-F238E27FC236}">
                <a16:creationId xmlns:a16="http://schemas.microsoft.com/office/drawing/2014/main" id="{D70F5A54-A327-48C5-9B98-3DE8FA2D5213}"/>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1012601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966A-5F48-47E1-A9F4-BC751BB4E11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895FC9-0022-4890-A8B0-BFF7AE274EC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66B821-8EDC-4F0C-AD14-C4A22CB358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5507-7BC5-4438-9C66-E246633BC41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43C1538-50A8-428E-8658-76E97999CBC8}"/>
              </a:ext>
            </a:extLst>
          </p:cNvPr>
          <p:cNvSpPr>
            <a:spLocks noGrp="1"/>
          </p:cNvSpPr>
          <p:nvPr>
            <p:ph type="ftr" sz="quarter" idx="11"/>
          </p:nvPr>
        </p:nvSpPr>
        <p:spPr/>
        <p:txBody>
          <a:bodyPr/>
          <a:lstStyle/>
          <a:p>
            <a:r>
              <a:rPr lang="en-GB"/>
              <a:t>©IHPN Ltd</a:t>
            </a:r>
          </a:p>
        </p:txBody>
      </p:sp>
      <p:sp>
        <p:nvSpPr>
          <p:cNvPr id="7" name="Slide Number Placeholder 6">
            <a:extLst>
              <a:ext uri="{FF2B5EF4-FFF2-40B4-BE49-F238E27FC236}">
                <a16:creationId xmlns:a16="http://schemas.microsoft.com/office/drawing/2014/main" id="{7E2F4C88-8C59-41A7-AAF0-B044FF2E2BE2}"/>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3126971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90AB9-81F1-433E-80EE-1049C5C2DF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07D0FC-4409-4810-A35A-0A6F79D104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85143E-A2DD-4590-B70D-12F22058269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F264649-6D21-411E-AFC2-E481615B507F}"/>
              </a:ext>
            </a:extLst>
          </p:cNvPr>
          <p:cNvSpPr>
            <a:spLocks noGrp="1"/>
          </p:cNvSpPr>
          <p:nvPr>
            <p:ph type="ftr" sz="quarter" idx="11"/>
          </p:nvPr>
        </p:nvSpPr>
        <p:spPr/>
        <p:txBody>
          <a:bodyPr/>
          <a:lstStyle/>
          <a:p>
            <a:r>
              <a:rPr lang="en-GB"/>
              <a:t>©IHPN Ltd</a:t>
            </a:r>
          </a:p>
        </p:txBody>
      </p:sp>
      <p:sp>
        <p:nvSpPr>
          <p:cNvPr id="6" name="Slide Number Placeholder 5">
            <a:extLst>
              <a:ext uri="{FF2B5EF4-FFF2-40B4-BE49-F238E27FC236}">
                <a16:creationId xmlns:a16="http://schemas.microsoft.com/office/drawing/2014/main" id="{0A8E14E8-2040-4292-A4A3-85D0788F37A2}"/>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902814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34E24-67C5-4F9D-B02F-D7561996768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C9043A-71D2-4613-AD0C-992A208B33A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0B750D-A88C-452D-9DC7-8DA837393D4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FAE9331-9788-4EB9-9E4B-5D4DF64089D5}"/>
              </a:ext>
            </a:extLst>
          </p:cNvPr>
          <p:cNvSpPr>
            <a:spLocks noGrp="1"/>
          </p:cNvSpPr>
          <p:nvPr>
            <p:ph type="ftr" sz="quarter" idx="11"/>
          </p:nvPr>
        </p:nvSpPr>
        <p:spPr/>
        <p:txBody>
          <a:bodyPr/>
          <a:lstStyle/>
          <a:p>
            <a:r>
              <a:rPr lang="en-GB"/>
              <a:t>©IHPN Ltd</a:t>
            </a:r>
          </a:p>
        </p:txBody>
      </p:sp>
      <p:sp>
        <p:nvSpPr>
          <p:cNvPr id="6" name="Slide Number Placeholder 5">
            <a:extLst>
              <a:ext uri="{FF2B5EF4-FFF2-40B4-BE49-F238E27FC236}">
                <a16:creationId xmlns:a16="http://schemas.microsoft.com/office/drawing/2014/main" id="{BA123A8F-657B-4FC7-B905-BA1655838735}"/>
              </a:ext>
            </a:extLst>
          </p:cNvPr>
          <p:cNvSpPr>
            <a:spLocks noGrp="1"/>
          </p:cNvSpPr>
          <p:nvPr>
            <p:ph type="sldNum" sz="quarter" idx="12"/>
          </p:nvPr>
        </p:nvSpPr>
        <p:spPr/>
        <p:txBody>
          <a:bodyPr/>
          <a:lstStyle/>
          <a:p>
            <a:fld id="{013474E8-9B99-45FC-B2E4-507538452539}" type="slidenum">
              <a:rPr lang="en-GB" smtClean="0"/>
              <a:t>‹#›</a:t>
            </a:fld>
            <a:endParaRPr lang="en-GB"/>
          </a:p>
        </p:txBody>
      </p:sp>
    </p:spTree>
    <p:extLst>
      <p:ext uri="{BB962C8B-B14F-4D97-AF65-F5344CB8AC3E}">
        <p14:creationId xmlns:p14="http://schemas.microsoft.com/office/powerpoint/2010/main" val="156138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22400"/>
            <a:ext cx="9144000" cy="5473700"/>
          </a:xfrm>
          <a:prstGeom prst="rect">
            <a:avLst/>
          </a:prstGeom>
        </p:spPr>
      </p:pic>
      <p:sp>
        <p:nvSpPr>
          <p:cNvPr id="7" name="Text Placeholder 9"/>
          <p:cNvSpPr>
            <a:spLocks noGrp="1"/>
          </p:cNvSpPr>
          <p:nvPr>
            <p:ph type="body" sz="quarter" idx="11" hasCustomPrompt="1"/>
          </p:nvPr>
        </p:nvSpPr>
        <p:spPr>
          <a:xfrm>
            <a:off x="468154" y="2316170"/>
            <a:ext cx="4012406" cy="914717"/>
          </a:xfrm>
          <a:prstGeom prst="rect">
            <a:avLst/>
          </a:prstGeom>
        </p:spPr>
        <p:txBody>
          <a:bodyPr>
            <a:normAutofit/>
          </a:bodyPr>
          <a:lstStyle>
            <a:lvl1pPr marL="0" indent="0">
              <a:buNone/>
              <a:defRPr sz="1800" baseline="0">
                <a:solidFill>
                  <a:schemeClr val="bg1"/>
                </a:solidFill>
                <a:latin typeface="Arial" panose="020B0604020202020204" pitchFamily="34" charset="0"/>
                <a:cs typeface="Arial" panose="020B0604020202020204" pitchFamily="34" charset="0"/>
              </a:defRPr>
            </a:lvl1pPr>
            <a:lvl2pPr marL="257163" indent="0">
              <a:buNone/>
              <a:defRPr>
                <a:latin typeface="Arial" panose="020B0604020202020204" pitchFamily="34" charset="0"/>
                <a:cs typeface="Arial" panose="020B0604020202020204" pitchFamily="34" charset="0"/>
              </a:defRPr>
            </a:lvl2pPr>
            <a:lvl3pPr marL="514325" indent="0">
              <a:buNone/>
              <a:defRPr>
                <a:latin typeface="Arial" panose="020B0604020202020204" pitchFamily="34" charset="0"/>
                <a:cs typeface="Arial" panose="020B0604020202020204" pitchFamily="34" charset="0"/>
              </a:defRPr>
            </a:lvl3pPr>
            <a:lvl4pPr marL="771487" indent="0">
              <a:buNone/>
              <a:defRPr>
                <a:latin typeface="Arial" panose="020B0604020202020204" pitchFamily="34" charset="0"/>
                <a:cs typeface="Arial" panose="020B0604020202020204" pitchFamily="34" charset="0"/>
              </a:defRPr>
            </a:lvl4pPr>
            <a:lvl5pPr marL="1028649" indent="0">
              <a:buNone/>
              <a:defRPr>
                <a:latin typeface="Arial" panose="020B0604020202020204" pitchFamily="34" charset="0"/>
                <a:cs typeface="Arial" panose="020B0604020202020204" pitchFamily="34" charset="0"/>
              </a:defRPr>
            </a:lvl5pPr>
          </a:lstStyle>
          <a:p>
            <a:pPr lvl="0"/>
            <a:r>
              <a:rPr lang="en-US"/>
              <a:t>Intro text 32pt</a:t>
            </a:r>
            <a:endParaRPr lang="en-GB"/>
          </a:p>
        </p:txBody>
      </p:sp>
      <p:sp>
        <p:nvSpPr>
          <p:cNvPr id="8" name="Text Placeholder 11"/>
          <p:cNvSpPr>
            <a:spLocks noGrp="1"/>
          </p:cNvSpPr>
          <p:nvPr>
            <p:ph type="body" sz="quarter" idx="12" hasCustomPrompt="1"/>
          </p:nvPr>
        </p:nvSpPr>
        <p:spPr>
          <a:xfrm>
            <a:off x="467917" y="3230563"/>
            <a:ext cx="4012406" cy="1858962"/>
          </a:xfrm>
          <a:prstGeom prst="rect">
            <a:avLst/>
          </a:prstGeom>
        </p:spPr>
        <p:txBody>
          <a:bodyPr>
            <a:normAutofit/>
          </a:bodyPr>
          <a:lstStyle>
            <a:lvl1pPr marL="0" indent="0">
              <a:buNone/>
              <a:defRPr sz="1350" baseline="0">
                <a:solidFill>
                  <a:schemeClr val="bg1"/>
                </a:solidFill>
                <a:latin typeface="Arial" panose="020B0604020202020204" pitchFamily="34" charset="0"/>
                <a:cs typeface="Arial" panose="020B0604020202020204" pitchFamily="34" charset="0"/>
              </a:defRPr>
            </a:lvl1pPr>
            <a:lvl2pPr marL="257163" indent="0">
              <a:buNone/>
              <a:defRPr sz="1125">
                <a:solidFill>
                  <a:schemeClr val="bg1"/>
                </a:solidFill>
                <a:latin typeface="Arial" panose="020B0604020202020204" pitchFamily="34" charset="0"/>
                <a:cs typeface="Arial" panose="020B0604020202020204" pitchFamily="34" charset="0"/>
              </a:defRPr>
            </a:lvl2pPr>
            <a:lvl3pPr marL="514325" indent="0">
              <a:buNone/>
              <a:defRPr sz="1013">
                <a:solidFill>
                  <a:schemeClr val="bg1"/>
                </a:solidFill>
                <a:latin typeface="Arial" panose="020B0604020202020204" pitchFamily="34" charset="0"/>
                <a:cs typeface="Arial" panose="020B0604020202020204" pitchFamily="34" charset="0"/>
              </a:defRPr>
            </a:lvl3pPr>
            <a:lvl4pPr marL="771487" indent="0">
              <a:buNone/>
              <a:defRPr sz="900">
                <a:solidFill>
                  <a:schemeClr val="bg1"/>
                </a:solidFill>
                <a:latin typeface="Arial" panose="020B0604020202020204" pitchFamily="34" charset="0"/>
                <a:cs typeface="Arial" panose="020B0604020202020204" pitchFamily="34" charset="0"/>
              </a:defRPr>
            </a:lvl4pPr>
            <a:lvl5pPr marL="1028649" indent="0">
              <a:buNone/>
              <a:defRPr sz="900">
                <a:solidFill>
                  <a:schemeClr val="bg1"/>
                </a:solidFill>
                <a:latin typeface="Arial" panose="020B0604020202020204" pitchFamily="34" charset="0"/>
                <a:cs typeface="Arial" panose="020B0604020202020204" pitchFamily="34" charset="0"/>
              </a:defRPr>
            </a:lvl5pPr>
          </a:lstStyle>
          <a:p>
            <a:pPr lvl="0"/>
            <a:r>
              <a:rPr lang="en-US"/>
              <a:t>Insert text here 24pt</a:t>
            </a:r>
            <a:endParaRPr lang="en-GB"/>
          </a:p>
        </p:txBody>
      </p:sp>
      <p:sp>
        <p:nvSpPr>
          <p:cNvPr id="10" name="Text Placeholder 2"/>
          <p:cNvSpPr>
            <a:spLocks noGrp="1"/>
          </p:cNvSpPr>
          <p:nvPr>
            <p:ph type="body" sz="quarter" idx="13" hasCustomPrompt="1"/>
          </p:nvPr>
        </p:nvSpPr>
        <p:spPr>
          <a:xfrm>
            <a:off x="274040" y="217246"/>
            <a:ext cx="5967412" cy="1194425"/>
          </a:xfrm>
          <a:prstGeom prst="rect">
            <a:avLst/>
          </a:prstGeo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400" b="1" baseline="0">
                <a:solidFill>
                  <a:srgbClr val="39A935"/>
                </a:solidFill>
                <a:latin typeface="Arial" panose="020B0604020202020204" pitchFamily="34" charset="0"/>
                <a:cs typeface="Arial" panose="020B0604020202020204" pitchFamily="34" charset="0"/>
              </a:defRPr>
            </a:lvl1pPr>
            <a:lvl2pPr marL="342900" indent="0">
              <a:buNone/>
              <a:defRPr sz="2400" b="1">
                <a:latin typeface="Arial" panose="020B0604020202020204" pitchFamily="34" charset="0"/>
                <a:cs typeface="Arial" panose="020B0604020202020204" pitchFamily="34" charset="0"/>
              </a:defRPr>
            </a:lvl2pPr>
            <a:lvl3pPr marL="685800" indent="0">
              <a:buNone/>
              <a:defRPr sz="2400" b="1">
                <a:latin typeface="Arial" panose="020B0604020202020204" pitchFamily="34" charset="0"/>
                <a:cs typeface="Arial" panose="020B0604020202020204" pitchFamily="34" charset="0"/>
              </a:defRPr>
            </a:lvl3pPr>
            <a:lvl4pPr marL="1028700" indent="0">
              <a:buNone/>
              <a:defRPr sz="2400" b="1">
                <a:latin typeface="Arial" panose="020B0604020202020204" pitchFamily="34" charset="0"/>
                <a:cs typeface="Arial" panose="020B0604020202020204" pitchFamily="34" charset="0"/>
              </a:defRPr>
            </a:lvl4pPr>
            <a:lvl5pPr marL="1371600" indent="0">
              <a:buNone/>
              <a:defRPr sz="2400" b="1">
                <a:latin typeface="Arial" panose="020B0604020202020204" pitchFamily="34" charset="0"/>
                <a:cs typeface="Arial" panose="020B0604020202020204" pitchFamily="34"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Heading font size 32pt Heading font size 32pt</a:t>
            </a:r>
            <a:endParaRPr lang="en-GB"/>
          </a:p>
          <a:p>
            <a:pPr lvl="0"/>
            <a:endParaRPr lang="en-GB"/>
          </a:p>
        </p:txBody>
      </p:sp>
      <p:pic>
        <p:nvPicPr>
          <p:cNvPr id="2" name="Graphic 1">
            <a:extLst>
              <a:ext uri="{FF2B5EF4-FFF2-40B4-BE49-F238E27FC236}">
                <a16:creationId xmlns:a16="http://schemas.microsoft.com/office/drawing/2014/main" id="{765E532B-8AB7-40ED-8823-497A9D5D4C4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40444" y="206515"/>
            <a:ext cx="2797756" cy="1077397"/>
          </a:xfrm>
          <a:prstGeom prst="rect">
            <a:avLst/>
          </a:prstGeom>
        </p:spPr>
      </p:pic>
    </p:spTree>
    <p:extLst>
      <p:ext uri="{BB962C8B-B14F-4D97-AF65-F5344CB8AC3E}">
        <p14:creationId xmlns:p14="http://schemas.microsoft.com/office/powerpoint/2010/main" val="3956164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47968" y="1706563"/>
            <a:ext cx="8499792" cy="485836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200" t="24265" b="53389"/>
          <a:stretch/>
        </p:blipFill>
        <p:spPr>
          <a:xfrm>
            <a:off x="-9237" y="-1"/>
            <a:ext cx="6391559" cy="1136073"/>
          </a:xfrm>
          <a:prstGeom prst="rect">
            <a:avLst/>
          </a:prstGeom>
        </p:spPr>
      </p:pic>
      <p:pic>
        <p:nvPicPr>
          <p:cNvPr id="2" name="Graphic 1">
            <a:extLst>
              <a:ext uri="{FF2B5EF4-FFF2-40B4-BE49-F238E27FC236}">
                <a16:creationId xmlns:a16="http://schemas.microsoft.com/office/drawing/2014/main" id="{62209DCF-2A3C-4578-A8A2-F04B63617BD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7040" y="293077"/>
            <a:ext cx="2365438" cy="910914"/>
          </a:xfrm>
          <a:prstGeom prst="rect">
            <a:avLst/>
          </a:prstGeom>
        </p:spPr>
      </p:pic>
    </p:spTree>
    <p:extLst>
      <p:ext uri="{BB962C8B-B14F-4D97-AF65-F5344CB8AC3E}">
        <p14:creationId xmlns:p14="http://schemas.microsoft.com/office/powerpoint/2010/main" val="262997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2200" t="24265" b="53389"/>
          <a:stretch/>
        </p:blipFill>
        <p:spPr>
          <a:xfrm>
            <a:off x="-9237" y="-1"/>
            <a:ext cx="6391559" cy="1136073"/>
          </a:xfrm>
          <a:prstGeom prst="rect">
            <a:avLst/>
          </a:prstGeom>
        </p:spPr>
      </p:pic>
      <p:sp>
        <p:nvSpPr>
          <p:cNvPr id="8" name="Text Placeholder 2"/>
          <p:cNvSpPr>
            <a:spLocks noGrp="1"/>
          </p:cNvSpPr>
          <p:nvPr>
            <p:ph type="body" sz="quarter" idx="11"/>
          </p:nvPr>
        </p:nvSpPr>
        <p:spPr>
          <a:xfrm>
            <a:off x="244475" y="1684338"/>
            <a:ext cx="4129088" cy="4892308"/>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sp>
        <p:nvSpPr>
          <p:cNvPr id="9" name="Text Placeholder 4"/>
          <p:cNvSpPr>
            <a:spLocks noGrp="1"/>
          </p:cNvSpPr>
          <p:nvPr>
            <p:ph type="body" sz="quarter" idx="12"/>
          </p:nvPr>
        </p:nvSpPr>
        <p:spPr>
          <a:xfrm>
            <a:off x="4572000" y="1706563"/>
            <a:ext cx="4175125" cy="4870083"/>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pic>
        <p:nvPicPr>
          <p:cNvPr id="10" name="Graphic 9">
            <a:extLst>
              <a:ext uri="{FF2B5EF4-FFF2-40B4-BE49-F238E27FC236}">
                <a16:creationId xmlns:a16="http://schemas.microsoft.com/office/drawing/2014/main" id="{1FE99D81-DA07-4266-82F9-4021D271566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7039" y="293077"/>
            <a:ext cx="2365438" cy="910914"/>
          </a:xfrm>
          <a:prstGeom prst="rect">
            <a:avLst/>
          </a:prstGeom>
        </p:spPr>
      </p:pic>
    </p:spTree>
    <p:extLst>
      <p:ext uri="{BB962C8B-B14F-4D97-AF65-F5344CB8AC3E}">
        <p14:creationId xmlns:p14="http://schemas.microsoft.com/office/powerpoint/2010/main" val="1554473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2200" t="24265" b="53389"/>
          <a:stretch/>
        </p:blipFill>
        <p:spPr>
          <a:xfrm>
            <a:off x="-9237" y="-1"/>
            <a:ext cx="6391559" cy="1136073"/>
          </a:xfrm>
          <a:prstGeom prst="rect">
            <a:avLst/>
          </a:prstGeom>
        </p:spPr>
      </p:pic>
      <p:sp>
        <p:nvSpPr>
          <p:cNvPr id="8" name="Text Placeholder 2"/>
          <p:cNvSpPr>
            <a:spLocks noGrp="1"/>
          </p:cNvSpPr>
          <p:nvPr>
            <p:ph type="body" sz="quarter" idx="11"/>
          </p:nvPr>
        </p:nvSpPr>
        <p:spPr>
          <a:xfrm>
            <a:off x="244476" y="1684338"/>
            <a:ext cx="4129088" cy="4892308"/>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sp>
        <p:nvSpPr>
          <p:cNvPr id="9" name="Text Placeholder 4"/>
          <p:cNvSpPr>
            <a:spLocks noGrp="1"/>
          </p:cNvSpPr>
          <p:nvPr>
            <p:ph type="body" sz="quarter" idx="12"/>
          </p:nvPr>
        </p:nvSpPr>
        <p:spPr>
          <a:xfrm>
            <a:off x="4572001" y="1706563"/>
            <a:ext cx="4175125" cy="4870083"/>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pic>
        <p:nvPicPr>
          <p:cNvPr id="10" name="Graphic 9">
            <a:extLst>
              <a:ext uri="{FF2B5EF4-FFF2-40B4-BE49-F238E27FC236}">
                <a16:creationId xmlns:a16="http://schemas.microsoft.com/office/drawing/2014/main" id="{1FE99D81-DA07-4266-82F9-4021D271566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7040" y="293077"/>
            <a:ext cx="2365438" cy="910914"/>
          </a:xfrm>
          <a:prstGeom prst="rect">
            <a:avLst/>
          </a:prstGeom>
        </p:spPr>
      </p:pic>
    </p:spTree>
    <p:extLst>
      <p:ext uri="{BB962C8B-B14F-4D97-AF65-F5344CB8AC3E}">
        <p14:creationId xmlns:p14="http://schemas.microsoft.com/office/powerpoint/2010/main" val="3267656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t="51291" b="20030"/>
          <a:stretch/>
        </p:blipFill>
        <p:spPr>
          <a:xfrm>
            <a:off x="-18290" y="-9053"/>
            <a:ext cx="6682868" cy="959667"/>
          </a:xfrm>
          <a:prstGeom prst="rect">
            <a:avLst/>
          </a:prstGeom>
        </p:spPr>
      </p:pic>
      <p:sp>
        <p:nvSpPr>
          <p:cNvPr id="8" name="Text Placeholder 8"/>
          <p:cNvSpPr>
            <a:spLocks noGrp="1"/>
          </p:cNvSpPr>
          <p:nvPr>
            <p:ph type="body" sz="quarter" idx="10" hasCustomPrompt="1"/>
          </p:nvPr>
        </p:nvSpPr>
        <p:spPr>
          <a:xfrm>
            <a:off x="247968" y="1706565"/>
            <a:ext cx="8499792" cy="2560637"/>
          </a:xfrm>
          <a:prstGeom prst="rect">
            <a:avLst/>
          </a:prstGeom>
        </p:spPr>
        <p:txBody>
          <a:bodyPr>
            <a:normAutofit/>
          </a:bodyPr>
          <a:lstStyle>
            <a:lvl1pPr marL="0" indent="0">
              <a:buNone/>
              <a:defRPr sz="2100" b="1">
                <a:solidFill>
                  <a:srgbClr val="93C01C"/>
                </a:solidFill>
                <a:latin typeface="Arial" panose="020B0604020202020204" pitchFamily="34" charset="0"/>
                <a:cs typeface="Arial" panose="020B0604020202020204" pitchFamily="34" charset="0"/>
              </a:defRPr>
            </a:lvl1pPr>
            <a:lvl2pPr marL="342900" indent="0">
              <a:buNone/>
              <a:defRPr sz="2100" b="1">
                <a:solidFill>
                  <a:srgbClr val="E5007E"/>
                </a:solidFill>
                <a:latin typeface="Arial" panose="020B0604020202020204" pitchFamily="34" charset="0"/>
                <a:cs typeface="Arial" panose="020B0604020202020204" pitchFamily="34" charset="0"/>
              </a:defRPr>
            </a:lvl2pPr>
            <a:lvl3pPr marL="685800" indent="0">
              <a:buNone/>
              <a:defRPr sz="2100" b="1">
                <a:solidFill>
                  <a:srgbClr val="E5007E"/>
                </a:solidFill>
                <a:latin typeface="Arial" panose="020B0604020202020204" pitchFamily="34" charset="0"/>
                <a:cs typeface="Arial" panose="020B0604020202020204" pitchFamily="34" charset="0"/>
              </a:defRPr>
            </a:lvl3pPr>
            <a:lvl4pPr marL="1028700" indent="0">
              <a:buNone/>
              <a:defRPr sz="2100" b="1">
                <a:solidFill>
                  <a:srgbClr val="E5007E"/>
                </a:solidFill>
                <a:latin typeface="Arial" panose="020B0604020202020204" pitchFamily="34" charset="0"/>
                <a:cs typeface="Arial" panose="020B0604020202020204" pitchFamily="34" charset="0"/>
              </a:defRPr>
            </a:lvl4pPr>
            <a:lvl5pPr marL="1371600" indent="0">
              <a:buNone/>
              <a:defRPr sz="2100" b="1">
                <a:solidFill>
                  <a:srgbClr val="E5007E"/>
                </a:solidFill>
                <a:latin typeface="Arial" panose="020B0604020202020204" pitchFamily="34" charset="0"/>
                <a:cs typeface="Arial" panose="020B0604020202020204" pitchFamily="34" charset="0"/>
              </a:defRPr>
            </a:lvl5pPr>
          </a:lstStyle>
          <a:p>
            <a:pPr lvl="0"/>
            <a:r>
              <a:rPr lang="en-US"/>
              <a:t>Sectional heading 32pt</a:t>
            </a:r>
            <a:endParaRPr lang="en-GB"/>
          </a:p>
        </p:txBody>
      </p:sp>
      <p:pic>
        <p:nvPicPr>
          <p:cNvPr id="5" name="Graphic 4">
            <a:extLst>
              <a:ext uri="{FF2B5EF4-FFF2-40B4-BE49-F238E27FC236}">
                <a16:creationId xmlns:a16="http://schemas.microsoft.com/office/drawing/2014/main" id="{89BEACA1-18A5-40CA-A2A4-63B77068E0B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23519" y="88359"/>
            <a:ext cx="2365438" cy="910914"/>
          </a:xfrm>
          <a:prstGeom prst="rect">
            <a:avLst/>
          </a:prstGeom>
        </p:spPr>
      </p:pic>
    </p:spTree>
    <p:extLst>
      <p:ext uri="{BB962C8B-B14F-4D97-AF65-F5344CB8AC3E}">
        <p14:creationId xmlns:p14="http://schemas.microsoft.com/office/powerpoint/2010/main" val="1660760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t="51291" b="20030"/>
          <a:stretch/>
        </p:blipFill>
        <p:spPr>
          <a:xfrm>
            <a:off x="-18290" y="-9053"/>
            <a:ext cx="6682868" cy="959667"/>
          </a:xfrm>
          <a:prstGeom prst="rect">
            <a:avLst/>
          </a:prstGeom>
        </p:spPr>
      </p:pic>
      <p:sp>
        <p:nvSpPr>
          <p:cNvPr id="8" name="Text Placeholder 2"/>
          <p:cNvSpPr>
            <a:spLocks noGrp="1"/>
          </p:cNvSpPr>
          <p:nvPr>
            <p:ph type="body" sz="quarter" idx="11"/>
          </p:nvPr>
        </p:nvSpPr>
        <p:spPr>
          <a:xfrm>
            <a:off x="2353902" y="1706562"/>
            <a:ext cx="6393224" cy="4799746"/>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sp>
        <p:nvSpPr>
          <p:cNvPr id="9" name="Picture Placeholder 4"/>
          <p:cNvSpPr>
            <a:spLocks noGrp="1"/>
          </p:cNvSpPr>
          <p:nvPr>
            <p:ph type="pic" sz="quarter" idx="12"/>
          </p:nvPr>
        </p:nvSpPr>
        <p:spPr>
          <a:xfrm>
            <a:off x="247651" y="1706565"/>
            <a:ext cx="1870075" cy="2185987"/>
          </a:xfrm>
          <a:prstGeom prst="rect">
            <a:avLst/>
          </a:prstGeom>
        </p:spPr>
        <p:txBody>
          <a:bodyPr/>
          <a:lstStyle>
            <a:lvl1pPr marL="0" indent="0">
              <a:buNone/>
              <a:defRPr/>
            </a:lvl1pPr>
          </a:lstStyle>
          <a:p>
            <a:r>
              <a:rPr lang="en-US"/>
              <a:t>Click icon to add picture</a:t>
            </a:r>
            <a:endParaRPr lang="en-GB"/>
          </a:p>
        </p:txBody>
      </p:sp>
      <p:sp>
        <p:nvSpPr>
          <p:cNvPr id="10" name="Text Placeholder 7"/>
          <p:cNvSpPr>
            <a:spLocks noGrp="1"/>
          </p:cNvSpPr>
          <p:nvPr>
            <p:ph type="body" sz="quarter" idx="13" hasCustomPrompt="1"/>
          </p:nvPr>
        </p:nvSpPr>
        <p:spPr>
          <a:xfrm>
            <a:off x="247651" y="4002088"/>
            <a:ext cx="1870075" cy="2504220"/>
          </a:xfrm>
          <a:prstGeom prst="rect">
            <a:avLst/>
          </a:prstGeom>
        </p:spPr>
        <p:txBody>
          <a:bodyPr>
            <a:normAutofit/>
          </a:bodyPr>
          <a:lstStyle>
            <a:lvl1pPr marL="0" indent="0">
              <a:buNone/>
              <a:defRPr sz="900">
                <a:latin typeface="Arial" panose="020B0604020202020204" pitchFamily="34" charset="0"/>
                <a:cs typeface="Arial" panose="020B0604020202020204" pitchFamily="34" charset="0"/>
              </a:defRPr>
            </a:lvl1pPr>
            <a:lvl2pPr marL="342900" indent="0">
              <a:buNone/>
              <a:defRPr sz="900">
                <a:latin typeface="Arial" panose="020B0604020202020204" pitchFamily="34" charset="0"/>
                <a:cs typeface="Arial" panose="020B0604020202020204" pitchFamily="34" charset="0"/>
              </a:defRPr>
            </a:lvl2pPr>
            <a:lvl3pPr marL="685800" indent="0">
              <a:buNone/>
              <a:defRPr sz="900">
                <a:latin typeface="Arial" panose="020B0604020202020204" pitchFamily="34" charset="0"/>
                <a:cs typeface="Arial" panose="020B0604020202020204" pitchFamily="34" charset="0"/>
              </a:defRPr>
            </a:lvl3pPr>
            <a:lvl4pPr marL="1028700" indent="0">
              <a:buNone/>
              <a:defRPr sz="900">
                <a:latin typeface="Arial" panose="020B0604020202020204" pitchFamily="34" charset="0"/>
                <a:cs typeface="Arial" panose="020B0604020202020204" pitchFamily="34" charset="0"/>
              </a:defRPr>
            </a:lvl4pPr>
            <a:lvl5pPr marL="1371600" indent="0">
              <a:buNone/>
              <a:defRPr sz="900">
                <a:latin typeface="Arial" panose="020B0604020202020204" pitchFamily="34" charset="0"/>
                <a:cs typeface="Arial" panose="020B0604020202020204" pitchFamily="34" charset="0"/>
              </a:defRPr>
            </a:lvl5pPr>
          </a:lstStyle>
          <a:p>
            <a:pPr lvl="0"/>
            <a:r>
              <a:rPr lang="en-US"/>
              <a:t>Caption to go here</a:t>
            </a:r>
            <a:endParaRPr lang="en-GB"/>
          </a:p>
        </p:txBody>
      </p:sp>
      <p:pic>
        <p:nvPicPr>
          <p:cNvPr id="11" name="Graphic 10">
            <a:extLst>
              <a:ext uri="{FF2B5EF4-FFF2-40B4-BE49-F238E27FC236}">
                <a16:creationId xmlns:a16="http://schemas.microsoft.com/office/drawing/2014/main" id="{C1CBA496-D446-470B-B397-1E5F532D14B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23971" y="88358"/>
            <a:ext cx="2365438" cy="910914"/>
          </a:xfrm>
          <a:prstGeom prst="rect">
            <a:avLst/>
          </a:prstGeom>
        </p:spPr>
      </p:pic>
    </p:spTree>
    <p:extLst>
      <p:ext uri="{BB962C8B-B14F-4D97-AF65-F5344CB8AC3E}">
        <p14:creationId xmlns:p14="http://schemas.microsoft.com/office/powerpoint/2010/main" val="294556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t="51291" b="20030"/>
          <a:stretch/>
        </p:blipFill>
        <p:spPr>
          <a:xfrm>
            <a:off x="-18290" y="-9053"/>
            <a:ext cx="6682868" cy="959667"/>
          </a:xfrm>
          <a:prstGeom prst="rect">
            <a:avLst/>
          </a:prstGeom>
        </p:spPr>
      </p:pic>
      <p:sp>
        <p:nvSpPr>
          <p:cNvPr id="8" name="Text Placeholder 8"/>
          <p:cNvSpPr>
            <a:spLocks noGrp="1"/>
          </p:cNvSpPr>
          <p:nvPr>
            <p:ph type="body" sz="quarter" idx="10" hasCustomPrompt="1"/>
          </p:nvPr>
        </p:nvSpPr>
        <p:spPr>
          <a:xfrm>
            <a:off x="247968" y="1706563"/>
            <a:ext cx="8499792" cy="2560637"/>
          </a:xfrm>
          <a:prstGeom prst="rect">
            <a:avLst/>
          </a:prstGeom>
        </p:spPr>
        <p:txBody>
          <a:bodyPr>
            <a:normAutofit/>
          </a:bodyPr>
          <a:lstStyle>
            <a:lvl1pPr marL="0" indent="0">
              <a:buNone/>
              <a:defRPr sz="2800" b="1">
                <a:solidFill>
                  <a:srgbClr val="93C01C"/>
                </a:solidFill>
                <a:latin typeface="Arial" panose="020B0604020202020204" pitchFamily="34" charset="0"/>
                <a:cs typeface="Arial" panose="020B0604020202020204" pitchFamily="34" charset="0"/>
              </a:defRPr>
            </a:lvl1pPr>
            <a:lvl2pPr marL="457200" indent="0">
              <a:buNone/>
              <a:defRPr sz="2800" b="1">
                <a:solidFill>
                  <a:srgbClr val="E5007E"/>
                </a:solidFill>
                <a:latin typeface="Arial" panose="020B0604020202020204" pitchFamily="34" charset="0"/>
                <a:cs typeface="Arial" panose="020B0604020202020204" pitchFamily="34" charset="0"/>
              </a:defRPr>
            </a:lvl2pPr>
            <a:lvl3pPr marL="914400" indent="0">
              <a:buNone/>
              <a:defRPr sz="2800" b="1">
                <a:solidFill>
                  <a:srgbClr val="E5007E"/>
                </a:solidFill>
                <a:latin typeface="Arial" panose="020B0604020202020204" pitchFamily="34" charset="0"/>
                <a:cs typeface="Arial" panose="020B0604020202020204" pitchFamily="34" charset="0"/>
              </a:defRPr>
            </a:lvl3pPr>
            <a:lvl4pPr marL="1371600" indent="0">
              <a:buNone/>
              <a:defRPr sz="2800" b="1">
                <a:solidFill>
                  <a:srgbClr val="E5007E"/>
                </a:solidFill>
                <a:latin typeface="Arial" panose="020B0604020202020204" pitchFamily="34" charset="0"/>
                <a:cs typeface="Arial" panose="020B0604020202020204" pitchFamily="34" charset="0"/>
              </a:defRPr>
            </a:lvl4pPr>
            <a:lvl5pPr marL="1828800" indent="0">
              <a:buNone/>
              <a:defRPr sz="2800" b="1">
                <a:solidFill>
                  <a:srgbClr val="E5007E"/>
                </a:solidFill>
                <a:latin typeface="Arial" panose="020B0604020202020204" pitchFamily="34" charset="0"/>
                <a:cs typeface="Arial" panose="020B0604020202020204" pitchFamily="34" charset="0"/>
              </a:defRPr>
            </a:lvl5pPr>
          </a:lstStyle>
          <a:p>
            <a:pPr lvl="0"/>
            <a:r>
              <a:rPr lang="en-US"/>
              <a:t>Sectional heading 32pt</a:t>
            </a:r>
            <a:endParaRPr lang="en-GB"/>
          </a:p>
        </p:txBody>
      </p:sp>
      <p:pic>
        <p:nvPicPr>
          <p:cNvPr id="5" name="Graphic 4">
            <a:extLst>
              <a:ext uri="{FF2B5EF4-FFF2-40B4-BE49-F238E27FC236}">
                <a16:creationId xmlns:a16="http://schemas.microsoft.com/office/drawing/2014/main" id="{89BEACA1-18A5-40CA-A2A4-63B77068E0B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23519" y="88359"/>
            <a:ext cx="2365438" cy="910914"/>
          </a:xfrm>
          <a:prstGeom prst="rect">
            <a:avLst/>
          </a:prstGeom>
        </p:spPr>
      </p:pic>
    </p:spTree>
    <p:extLst>
      <p:ext uri="{BB962C8B-B14F-4D97-AF65-F5344CB8AC3E}">
        <p14:creationId xmlns:p14="http://schemas.microsoft.com/office/powerpoint/2010/main" val="363120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t="51291" b="20030"/>
          <a:stretch/>
        </p:blipFill>
        <p:spPr>
          <a:xfrm>
            <a:off x="-18290" y="-9053"/>
            <a:ext cx="6682868" cy="959667"/>
          </a:xfrm>
          <a:prstGeom prst="rect">
            <a:avLst/>
          </a:prstGeom>
        </p:spPr>
      </p:pic>
      <p:sp>
        <p:nvSpPr>
          <p:cNvPr id="8" name="Text Placeholder 2"/>
          <p:cNvSpPr>
            <a:spLocks noGrp="1"/>
          </p:cNvSpPr>
          <p:nvPr>
            <p:ph type="body" sz="quarter" idx="11"/>
          </p:nvPr>
        </p:nvSpPr>
        <p:spPr>
          <a:xfrm>
            <a:off x="2353901" y="1706562"/>
            <a:ext cx="6393224" cy="4799746"/>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sp>
        <p:nvSpPr>
          <p:cNvPr id="9" name="Picture Placeholder 4"/>
          <p:cNvSpPr>
            <a:spLocks noGrp="1"/>
          </p:cNvSpPr>
          <p:nvPr>
            <p:ph type="pic" sz="quarter" idx="12"/>
          </p:nvPr>
        </p:nvSpPr>
        <p:spPr>
          <a:xfrm>
            <a:off x="247650" y="1706563"/>
            <a:ext cx="1870075" cy="2185987"/>
          </a:xfrm>
          <a:prstGeom prst="rect">
            <a:avLst/>
          </a:prstGeom>
        </p:spPr>
        <p:txBody>
          <a:bodyPr/>
          <a:lstStyle>
            <a:lvl1pPr marL="0" indent="0">
              <a:buNone/>
              <a:defRPr/>
            </a:lvl1pPr>
          </a:lstStyle>
          <a:p>
            <a:r>
              <a:rPr lang="en-US"/>
              <a:t>Click icon to add picture</a:t>
            </a:r>
            <a:endParaRPr lang="en-GB"/>
          </a:p>
        </p:txBody>
      </p:sp>
      <p:sp>
        <p:nvSpPr>
          <p:cNvPr id="10" name="Text Placeholder 7"/>
          <p:cNvSpPr>
            <a:spLocks noGrp="1"/>
          </p:cNvSpPr>
          <p:nvPr>
            <p:ph type="body" sz="quarter" idx="13" hasCustomPrompt="1"/>
          </p:nvPr>
        </p:nvSpPr>
        <p:spPr>
          <a:xfrm>
            <a:off x="247650" y="4002088"/>
            <a:ext cx="1870075" cy="2504220"/>
          </a:xfrm>
          <a:prstGeom prst="rect">
            <a:avLst/>
          </a:prstGeom>
        </p:spPr>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a:t>Caption to go here</a:t>
            </a:r>
            <a:endParaRPr lang="en-GB"/>
          </a:p>
        </p:txBody>
      </p:sp>
      <p:pic>
        <p:nvPicPr>
          <p:cNvPr id="11" name="Graphic 10">
            <a:extLst>
              <a:ext uri="{FF2B5EF4-FFF2-40B4-BE49-F238E27FC236}">
                <a16:creationId xmlns:a16="http://schemas.microsoft.com/office/drawing/2014/main" id="{C1CBA496-D446-470B-B397-1E5F532D14B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23970" y="88358"/>
            <a:ext cx="2365438" cy="910914"/>
          </a:xfrm>
          <a:prstGeom prst="rect">
            <a:avLst/>
          </a:prstGeom>
        </p:spPr>
      </p:pic>
    </p:spTree>
    <p:extLst>
      <p:ext uri="{BB962C8B-B14F-4D97-AF65-F5344CB8AC3E}">
        <p14:creationId xmlns:p14="http://schemas.microsoft.com/office/powerpoint/2010/main" val="98513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AF98-5447-4DBF-BE6E-2E6063948A2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334B2F-0859-4FFA-AB19-3C0D9730570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960E24-D8A9-43C0-96F1-DB82CC7FD2C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27D047C-675E-42AB-B7BB-EAB5547F979F}"/>
              </a:ext>
            </a:extLst>
          </p:cNvPr>
          <p:cNvSpPr>
            <a:spLocks noGrp="1"/>
          </p:cNvSpPr>
          <p:nvPr>
            <p:ph type="ftr" sz="quarter" idx="11"/>
          </p:nvPr>
        </p:nvSpPr>
        <p:spPr/>
        <p:txBody>
          <a:bodyPr/>
          <a:lstStyle/>
          <a:p>
            <a:r>
              <a:rPr lang="en-GB"/>
              <a:t>©IHPN Ltd</a:t>
            </a:r>
          </a:p>
        </p:txBody>
      </p:sp>
      <p:sp>
        <p:nvSpPr>
          <p:cNvPr id="6" name="Slide Number Placeholder 5">
            <a:extLst>
              <a:ext uri="{FF2B5EF4-FFF2-40B4-BE49-F238E27FC236}">
                <a16:creationId xmlns:a16="http://schemas.microsoft.com/office/drawing/2014/main" id="{571E1713-7C7F-4DC5-A1D5-A6A53EFE230A}"/>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40484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2E0C-B2CB-4753-BCC7-D742033713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8291DB-BA6A-4B60-B49F-AC45484ED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E793C2-554C-41EE-86BB-DB1E750ED53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368307D-7291-4911-A612-7979AA733588}"/>
              </a:ext>
            </a:extLst>
          </p:cNvPr>
          <p:cNvSpPr>
            <a:spLocks noGrp="1"/>
          </p:cNvSpPr>
          <p:nvPr>
            <p:ph type="ftr" sz="quarter" idx="11"/>
          </p:nvPr>
        </p:nvSpPr>
        <p:spPr/>
        <p:txBody>
          <a:bodyPr/>
          <a:lstStyle/>
          <a:p>
            <a:r>
              <a:rPr lang="en-GB"/>
              <a:t>©IHPN Ltd</a:t>
            </a:r>
          </a:p>
        </p:txBody>
      </p:sp>
      <p:sp>
        <p:nvSpPr>
          <p:cNvPr id="6" name="Slide Number Placeholder 5">
            <a:extLst>
              <a:ext uri="{FF2B5EF4-FFF2-40B4-BE49-F238E27FC236}">
                <a16:creationId xmlns:a16="http://schemas.microsoft.com/office/drawing/2014/main" id="{961174BC-15F6-4FAD-91BB-3B7FC99D1E88}"/>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381815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8EA3-FDF9-4F0D-9E05-648FF67D4CE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E3818F-EF4C-440E-A68D-FF9C78F6399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43D090-A29B-47CE-8366-28FE6DB8543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866964-CF2F-4C97-A6A8-3D85FE8CC650}"/>
              </a:ext>
            </a:extLst>
          </p:cNvPr>
          <p:cNvSpPr>
            <a:spLocks noGrp="1"/>
          </p:cNvSpPr>
          <p:nvPr>
            <p:ph type="ftr" sz="quarter" idx="11"/>
          </p:nvPr>
        </p:nvSpPr>
        <p:spPr/>
        <p:txBody>
          <a:bodyPr/>
          <a:lstStyle/>
          <a:p>
            <a:r>
              <a:rPr lang="en-GB"/>
              <a:t>©IHPN Ltd</a:t>
            </a:r>
          </a:p>
        </p:txBody>
      </p:sp>
      <p:sp>
        <p:nvSpPr>
          <p:cNvPr id="6" name="Slide Number Placeholder 5">
            <a:extLst>
              <a:ext uri="{FF2B5EF4-FFF2-40B4-BE49-F238E27FC236}">
                <a16:creationId xmlns:a16="http://schemas.microsoft.com/office/drawing/2014/main" id="{6BA5E9D2-A96B-4955-A685-83F4F1AE3CD2}"/>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280130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E155-3110-4CD9-8A95-E8CD7EFB35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A771ED-2EC3-4A55-8F44-0E8D5CF49A3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3C1F43-3DCF-4933-9DF4-18D96DD6D24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D70399-B52A-4121-981F-50BE64E44B2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DF7E9A4-85F8-4386-A0BA-B1A27E39A6DC}"/>
              </a:ext>
            </a:extLst>
          </p:cNvPr>
          <p:cNvSpPr>
            <a:spLocks noGrp="1"/>
          </p:cNvSpPr>
          <p:nvPr>
            <p:ph type="ftr" sz="quarter" idx="11"/>
          </p:nvPr>
        </p:nvSpPr>
        <p:spPr/>
        <p:txBody>
          <a:bodyPr/>
          <a:lstStyle/>
          <a:p>
            <a:r>
              <a:rPr lang="en-GB"/>
              <a:t>©IHPN Ltd</a:t>
            </a:r>
          </a:p>
        </p:txBody>
      </p:sp>
      <p:sp>
        <p:nvSpPr>
          <p:cNvPr id="7" name="Slide Number Placeholder 6">
            <a:extLst>
              <a:ext uri="{FF2B5EF4-FFF2-40B4-BE49-F238E27FC236}">
                <a16:creationId xmlns:a16="http://schemas.microsoft.com/office/drawing/2014/main" id="{AEAC685A-68B7-4294-AF08-B98DEB2D2A9F}"/>
              </a:ext>
            </a:extLst>
          </p:cNvPr>
          <p:cNvSpPr>
            <a:spLocks noGrp="1"/>
          </p:cNvSpPr>
          <p:nvPr>
            <p:ph type="sldNum" sz="quarter" idx="12"/>
          </p:nvPr>
        </p:nvSpPr>
        <p:spPr/>
        <p:txBody>
          <a:bodyPr/>
          <a:lstStyle/>
          <a:p>
            <a:fld id="{6FA9FA9C-BFE3-4998-BAD0-B22D53E9DB60}" type="slidenum">
              <a:rPr lang="en-GB" smtClean="0"/>
              <a:t>‹#›</a:t>
            </a:fld>
            <a:endParaRPr lang="en-GB"/>
          </a:p>
        </p:txBody>
      </p:sp>
    </p:spTree>
    <p:extLst>
      <p:ext uri="{BB962C8B-B14F-4D97-AF65-F5344CB8AC3E}">
        <p14:creationId xmlns:p14="http://schemas.microsoft.com/office/powerpoint/2010/main" val="19760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BA4147-0BFD-408D-91A3-393620C7702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2000" b="1">
                <a:solidFill>
                  <a:schemeClr val="tx1"/>
                </a:solidFill>
              </a:defRPr>
            </a:lvl1pPr>
          </a:lstStyle>
          <a:p>
            <a:r>
              <a:rPr lang="en-GB"/>
              <a:t>©IHPN Ltd</a:t>
            </a:r>
          </a:p>
        </p:txBody>
      </p:sp>
    </p:spTree>
    <p:extLst>
      <p:ext uri="{BB962C8B-B14F-4D97-AF65-F5344CB8AC3E}">
        <p14:creationId xmlns:p14="http://schemas.microsoft.com/office/powerpoint/2010/main" val="17672745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EEFE6-D3B5-4DE8-9808-81C1FCEFC5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945FD9-9E32-4D80-896E-49D81823D5D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0A962A-9D15-4A8A-A4B8-80BCCCFA0D3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785DD41-1021-4CC7-B856-81573E97C51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©IHPN Ltd</a:t>
            </a:r>
          </a:p>
        </p:txBody>
      </p:sp>
      <p:sp>
        <p:nvSpPr>
          <p:cNvPr id="6" name="Slide Number Placeholder 5">
            <a:extLst>
              <a:ext uri="{FF2B5EF4-FFF2-40B4-BE49-F238E27FC236}">
                <a16:creationId xmlns:a16="http://schemas.microsoft.com/office/drawing/2014/main" id="{E5D70663-B3C5-46A2-897B-56156929677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A9C-BFE3-4998-BAD0-B22D53E9DB60}" type="slidenum">
              <a:rPr lang="en-GB" smtClean="0"/>
              <a:t>‹#›</a:t>
            </a:fld>
            <a:endParaRPr lang="en-GB"/>
          </a:p>
        </p:txBody>
      </p:sp>
    </p:spTree>
    <p:extLst>
      <p:ext uri="{BB962C8B-B14F-4D97-AF65-F5344CB8AC3E}">
        <p14:creationId xmlns:p14="http://schemas.microsoft.com/office/powerpoint/2010/main" val="6798821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BCA220-8191-4F73-BDD3-D3F3E13555A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1A5DCF-6773-40CA-9F8D-B4B615E293D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D9E60B-79CD-4758-A35E-B948E578E85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D01C78A9-A69E-4144-A559-0EC6157714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2400" b="1">
                <a:solidFill>
                  <a:schemeClr val="tx1"/>
                </a:solidFill>
              </a:defRPr>
            </a:lvl1pPr>
          </a:lstStyle>
          <a:p>
            <a:r>
              <a:rPr lang="en-GB"/>
              <a:t>©IHPN Ltd</a:t>
            </a:r>
          </a:p>
        </p:txBody>
      </p:sp>
      <p:sp>
        <p:nvSpPr>
          <p:cNvPr id="6" name="Slide Number Placeholder 5">
            <a:extLst>
              <a:ext uri="{FF2B5EF4-FFF2-40B4-BE49-F238E27FC236}">
                <a16:creationId xmlns:a16="http://schemas.microsoft.com/office/drawing/2014/main" id="{019F8ECA-0331-4717-8270-60F45A6589E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474E8-9B99-45FC-B2E4-507538452539}" type="slidenum">
              <a:rPr lang="en-GB" smtClean="0"/>
              <a:t>‹#›</a:t>
            </a:fld>
            <a:endParaRPr lang="en-GB"/>
          </a:p>
        </p:txBody>
      </p:sp>
    </p:spTree>
    <p:extLst>
      <p:ext uri="{BB962C8B-B14F-4D97-AF65-F5344CB8AC3E}">
        <p14:creationId xmlns:p14="http://schemas.microsoft.com/office/powerpoint/2010/main" val="37396990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3232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1vju531mjrgz2givvt3vgvrr-wpengine.netdna-ssl.com/wp-content/uploads/2019/12/IHPN-letter-to-SoS-MPAF-launch.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hpn.org.uk/news/independent-healthcare-providers-unite-to-implement-new-medical-governance-framewor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youtu.be/L4ISn5iWpP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tif"/><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9054" y="2380826"/>
            <a:ext cx="6012397" cy="1655468"/>
          </a:xfrm>
        </p:spPr>
        <p:txBody>
          <a:bodyPr>
            <a:noAutofit/>
          </a:bodyPr>
          <a:lstStyle/>
          <a:p>
            <a:r>
              <a:rPr lang="en-GB" sz="3600"/>
              <a:t>Template slides for Executive Teams &amp; Boards training</a:t>
            </a:r>
          </a:p>
        </p:txBody>
      </p:sp>
      <p:sp>
        <p:nvSpPr>
          <p:cNvPr id="3" name="Text Placeholder 2"/>
          <p:cNvSpPr>
            <a:spLocks noGrp="1"/>
          </p:cNvSpPr>
          <p:nvPr>
            <p:ph type="body" sz="quarter" idx="12"/>
          </p:nvPr>
        </p:nvSpPr>
        <p:spPr>
          <a:xfrm>
            <a:off x="229054" y="4310553"/>
            <a:ext cx="5414364" cy="1858962"/>
          </a:xfrm>
        </p:spPr>
        <p:txBody>
          <a:bodyPr anchor="t">
            <a:normAutofit/>
          </a:bodyPr>
          <a:lstStyle/>
          <a:p>
            <a:r>
              <a:rPr lang="en-GB" sz="2400"/>
              <a:t>January 2020 </a:t>
            </a:r>
            <a:r>
              <a:rPr lang="en-GB" sz="2400">
                <a:latin typeface="Arial"/>
                <a:cs typeface="Arial"/>
              </a:rPr>
              <a:t>v1</a:t>
            </a:r>
          </a:p>
        </p:txBody>
      </p:sp>
      <p:sp>
        <p:nvSpPr>
          <p:cNvPr id="4" name="Text Placeholder 3"/>
          <p:cNvSpPr>
            <a:spLocks noGrp="1"/>
          </p:cNvSpPr>
          <p:nvPr>
            <p:ph type="body" sz="quarter" idx="13"/>
          </p:nvPr>
        </p:nvSpPr>
        <p:spPr>
          <a:xfrm>
            <a:off x="274039" y="91272"/>
            <a:ext cx="5967412" cy="1194425"/>
          </a:xfrm>
        </p:spPr>
        <p:txBody>
          <a:bodyPr anchor="t">
            <a:noAutofit/>
          </a:bodyPr>
          <a:lstStyle/>
          <a:p>
            <a:r>
              <a:rPr lang="en-GB"/>
              <a:t>Medical Practitioners Assurance Framework (MPAF)</a:t>
            </a:r>
          </a:p>
          <a:p>
            <a:endParaRPr lang="en-US">
              <a:latin typeface="Arial"/>
              <a:cs typeface="Arial"/>
            </a:endParaRPr>
          </a:p>
        </p:txBody>
      </p:sp>
      <p:sp>
        <p:nvSpPr>
          <p:cNvPr id="5" name="TextBox 4">
            <a:extLst>
              <a:ext uri="{FF2B5EF4-FFF2-40B4-BE49-F238E27FC236}">
                <a16:creationId xmlns:a16="http://schemas.microsoft.com/office/drawing/2014/main" id="{88802DD3-E1D6-42B3-AD9D-09C95406A9CF}"/>
              </a:ext>
            </a:extLst>
          </p:cNvPr>
          <p:cNvSpPr txBox="1"/>
          <p:nvPr/>
        </p:nvSpPr>
        <p:spPr>
          <a:xfrm>
            <a:off x="4114800" y="2968283"/>
            <a:ext cx="65" cy="27699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391755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109355"/>
            <a:ext cx="8499792" cy="4455567"/>
          </a:xfrm>
        </p:spPr>
        <p:txBody>
          <a:bodyPr>
            <a:normAutofit fontScale="85000" lnSpcReduction="10000"/>
          </a:bodyPr>
          <a:lstStyle/>
          <a:p>
            <a:r>
              <a:rPr lang="en-GB"/>
              <a:t>MPAF (England) launched at IHPN Summit in October 2019.</a:t>
            </a:r>
          </a:p>
          <a:p>
            <a:r>
              <a:rPr lang="en-GB"/>
              <a:t>Chief Executives of 30 IHPN members </a:t>
            </a:r>
            <a:r>
              <a:rPr lang="en-GB">
                <a:hlinkClick r:id="rId2"/>
              </a:rPr>
              <a:t>wrote</a:t>
            </a:r>
            <a:r>
              <a:rPr lang="en-GB"/>
              <a:t> to the Secretary of State for Health and Social Care in October 2019 to underline their commitment to implementing the MPAF in their organisations.</a:t>
            </a:r>
          </a:p>
          <a:p>
            <a:r>
              <a:rPr lang="en-GB"/>
              <a:t>MPAF is being adapted to the regulatory context in Scotland, Wales and Northern Ireland.</a:t>
            </a:r>
          </a:p>
          <a:p>
            <a:r>
              <a:rPr lang="en-GB"/>
              <a:t>MPAF is a consensus view of expected practice and will evolve as expected practice evolves. It has an inbuilt annual review process. </a:t>
            </a:r>
          </a:p>
          <a:p>
            <a:r>
              <a:rPr lang="en-GB"/>
              <a:t>IHPN and the MPAF Expert Advisory Group will conduct a “One Year On” Impact study by October 2020.</a:t>
            </a:r>
          </a:p>
          <a:p>
            <a:endParaRPr lang="en-GB"/>
          </a:p>
          <a:p>
            <a:endParaRPr lang="en-GB"/>
          </a:p>
          <a:p>
            <a:endParaRPr lang="en-GB"/>
          </a:p>
          <a:p>
            <a:pPr>
              <a:buNone/>
            </a:pPr>
            <a:endParaRPr lang="en-GB"/>
          </a:p>
        </p:txBody>
      </p:sp>
      <p:sp>
        <p:nvSpPr>
          <p:cNvPr id="3" name="TextBox 2">
            <a:extLst>
              <a:ext uri="{FF2B5EF4-FFF2-40B4-BE49-F238E27FC236}">
                <a16:creationId xmlns:a16="http://schemas.microsoft.com/office/drawing/2014/main" id="{DAA24431-1123-4C72-8A70-085EFAAB4995}"/>
              </a:ext>
            </a:extLst>
          </p:cNvPr>
          <p:cNvSpPr txBox="1"/>
          <p:nvPr/>
        </p:nvSpPr>
        <p:spPr>
          <a:xfrm>
            <a:off x="247968" y="1299882"/>
            <a:ext cx="8362632" cy="584775"/>
          </a:xfrm>
          <a:prstGeom prst="rect">
            <a:avLst/>
          </a:prstGeom>
          <a:noFill/>
        </p:spPr>
        <p:txBody>
          <a:bodyPr wrap="square" rtlCol="0">
            <a:spAutoFit/>
          </a:bodyPr>
          <a:lstStyle/>
          <a:p>
            <a:pPr lvl="0" algn="ctr"/>
            <a:r>
              <a:rPr lang="en-GB" sz="3200" b="1">
                <a:solidFill>
                  <a:srgbClr val="39A935"/>
                </a:solidFill>
              </a:rPr>
              <a:t>MPAF Timelines &amp; Review process</a:t>
            </a:r>
          </a:p>
        </p:txBody>
      </p:sp>
    </p:spTree>
    <p:extLst>
      <p:ext uri="{BB962C8B-B14F-4D97-AF65-F5344CB8AC3E}">
        <p14:creationId xmlns:p14="http://schemas.microsoft.com/office/powerpoint/2010/main" val="25697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144110"/>
            <a:ext cx="8499792" cy="4420813"/>
          </a:xfrm>
        </p:spPr>
        <p:txBody>
          <a:bodyPr>
            <a:normAutofit/>
          </a:bodyPr>
          <a:lstStyle/>
          <a:p>
            <a:r>
              <a:rPr lang="en-GB" sz="2200"/>
              <a:t>MPAF aligns with existing legal and regulatory frameworks: GMC’s Good Medical Practice, Responsible Officer Regulations and CQC’s Well led Key Line of Enquiry. </a:t>
            </a:r>
          </a:p>
          <a:p>
            <a:pPr marL="0" indent="0">
              <a:buNone/>
            </a:pPr>
            <a:endParaRPr lang="en-GB" sz="2200"/>
          </a:p>
          <a:p>
            <a:r>
              <a:rPr lang="en-GB" sz="2200"/>
              <a:t>CQC formally </a:t>
            </a:r>
            <a:r>
              <a:rPr lang="en-GB" sz="2200">
                <a:hlinkClick r:id="rId3"/>
              </a:rPr>
              <a:t>welcomed</a:t>
            </a:r>
            <a:r>
              <a:rPr lang="en-GB" sz="2200"/>
              <a:t> the MPAF as follows:</a:t>
            </a:r>
          </a:p>
          <a:p>
            <a:pPr marL="457200" lvl="1" indent="0">
              <a:buNone/>
            </a:pPr>
            <a:r>
              <a:rPr lang="en-GB" sz="2000" i="1"/>
              <a:t>“This framework is a welcome development and an important step forward in addressing the need for stronger medical governance across the independent sector. While sign up to the framework is not mandatory or something CQC has the power to enforce, where providers can demonstrate effective and robust implementation of its principles, this will be considered as evidence of good governance and will inform the judgement we make about how well led services being provided by that organisation are.”</a:t>
            </a:r>
          </a:p>
          <a:p>
            <a:endParaRPr lang="en-GB" sz="2400"/>
          </a:p>
          <a:p>
            <a:endParaRPr lang="en-GB" sz="2400"/>
          </a:p>
        </p:txBody>
      </p:sp>
      <p:sp>
        <p:nvSpPr>
          <p:cNvPr id="3" name="TextBox 2">
            <a:extLst>
              <a:ext uri="{FF2B5EF4-FFF2-40B4-BE49-F238E27FC236}">
                <a16:creationId xmlns:a16="http://schemas.microsoft.com/office/drawing/2014/main" id="{D6401F22-8D49-419B-9802-3BF4DA5DC8F0}"/>
              </a:ext>
            </a:extLst>
          </p:cNvPr>
          <p:cNvSpPr txBox="1"/>
          <p:nvPr/>
        </p:nvSpPr>
        <p:spPr>
          <a:xfrm>
            <a:off x="247968" y="1299882"/>
            <a:ext cx="83626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39A935"/>
                </a:solidFill>
                <a:effectLst/>
                <a:uLnTx/>
                <a:uFillTx/>
                <a:latin typeface="Calibri" panose="020F0502020204030204"/>
                <a:ea typeface="+mn-ea"/>
                <a:cs typeface="+mn-cs"/>
              </a:rPr>
              <a:t>Regulatory Alignment</a:t>
            </a:r>
          </a:p>
        </p:txBody>
      </p:sp>
    </p:spTree>
    <p:extLst>
      <p:ext uri="{BB962C8B-B14F-4D97-AF65-F5344CB8AC3E}">
        <p14:creationId xmlns:p14="http://schemas.microsoft.com/office/powerpoint/2010/main" val="425606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337955"/>
            <a:ext cx="8499792" cy="4226968"/>
          </a:xfrm>
        </p:spPr>
        <p:txBody>
          <a:bodyPr>
            <a:normAutofit/>
          </a:bodyPr>
          <a:lstStyle/>
          <a:p>
            <a:pPr marL="0" indent="0" algn="ctr">
              <a:buNone/>
            </a:pPr>
            <a:endParaRPr lang="en-GB" sz="3600"/>
          </a:p>
          <a:p>
            <a:pPr marL="0" indent="0" algn="ctr">
              <a:buNone/>
            </a:pPr>
            <a:r>
              <a:rPr lang="en-GB" sz="3600"/>
              <a:t>The MPAF applies to all medical practitioners working in independent healthcare settings through practising privileges or on an employed basis.</a:t>
            </a:r>
          </a:p>
          <a:p>
            <a:pPr marL="0" indent="0">
              <a:buNone/>
            </a:pPr>
            <a:endParaRPr lang="en-GB" sz="3000" i="1"/>
          </a:p>
          <a:p>
            <a:pPr marL="0" indent="0">
              <a:buNone/>
            </a:pPr>
            <a:endParaRPr lang="en-GB" sz="3000" i="1"/>
          </a:p>
          <a:p>
            <a:pPr marL="0" indent="0">
              <a:buNone/>
            </a:pPr>
            <a:endParaRPr lang="en-GB" sz="3000" i="1"/>
          </a:p>
          <a:p>
            <a:pPr marL="0" indent="0">
              <a:buNone/>
            </a:pPr>
            <a:endParaRPr lang="en-GB" sz="3000" i="1"/>
          </a:p>
          <a:p>
            <a:pPr marL="0" indent="0">
              <a:buNone/>
            </a:pPr>
            <a:endParaRPr lang="en-GB" sz="3600" i="1"/>
          </a:p>
          <a:p>
            <a:pPr marL="0" indent="0" algn="ctr">
              <a:buNone/>
            </a:pPr>
            <a:endParaRPr lang="en-GB"/>
          </a:p>
        </p:txBody>
      </p:sp>
      <p:sp>
        <p:nvSpPr>
          <p:cNvPr id="3" name="TextBox 2">
            <a:extLst>
              <a:ext uri="{FF2B5EF4-FFF2-40B4-BE49-F238E27FC236}">
                <a16:creationId xmlns:a16="http://schemas.microsoft.com/office/drawing/2014/main" id="{D6401F22-8D49-419B-9802-3BF4DA5DC8F0}"/>
              </a:ext>
            </a:extLst>
          </p:cNvPr>
          <p:cNvSpPr txBox="1"/>
          <p:nvPr/>
        </p:nvSpPr>
        <p:spPr>
          <a:xfrm>
            <a:off x="247968" y="1299882"/>
            <a:ext cx="8362632" cy="584775"/>
          </a:xfrm>
          <a:prstGeom prst="rect">
            <a:avLst/>
          </a:prstGeom>
          <a:noFill/>
        </p:spPr>
        <p:txBody>
          <a:bodyPr wrap="square" rtlCol="0">
            <a:spAutoFit/>
          </a:bodyPr>
          <a:lstStyle/>
          <a:p>
            <a:pPr lvl="0" algn="ctr"/>
            <a:r>
              <a:rPr lang="en-GB" sz="3200" b="1">
                <a:solidFill>
                  <a:srgbClr val="39A935"/>
                </a:solidFill>
              </a:rPr>
              <a:t>Scope of the MPAF</a:t>
            </a:r>
          </a:p>
        </p:txBody>
      </p:sp>
    </p:spTree>
    <p:extLst>
      <p:ext uri="{BB962C8B-B14F-4D97-AF65-F5344CB8AC3E}">
        <p14:creationId xmlns:p14="http://schemas.microsoft.com/office/powerpoint/2010/main" val="323603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337955"/>
            <a:ext cx="8499792" cy="4226968"/>
          </a:xfrm>
        </p:spPr>
        <p:txBody>
          <a:bodyPr>
            <a:normAutofit lnSpcReduction="10000"/>
          </a:bodyPr>
          <a:lstStyle/>
          <a:p>
            <a:pPr marL="0" indent="0">
              <a:buNone/>
            </a:pPr>
            <a:r>
              <a:rPr lang="en-GB" sz="3200"/>
              <a:t>“One size will not fit all” and the MPAF recognises that organisations have different structures.</a:t>
            </a:r>
          </a:p>
          <a:p>
            <a:pPr marL="0" indent="0">
              <a:buNone/>
            </a:pPr>
            <a:endParaRPr lang="en-GB" sz="3200"/>
          </a:p>
          <a:p>
            <a:pPr marL="0" indent="0">
              <a:buNone/>
            </a:pPr>
            <a:r>
              <a:rPr lang="en-GB" sz="3200"/>
              <a:t>Providers should be able to demonstrate how their individual systems and processes meet the expectations of the MPAF. The framework does not require providers to replace structures.</a:t>
            </a:r>
          </a:p>
          <a:p>
            <a:pPr marL="0" indent="0">
              <a:buNone/>
            </a:pPr>
            <a:endParaRPr lang="en-GB" sz="3200"/>
          </a:p>
          <a:p>
            <a:pPr marL="0" indent="0">
              <a:buNone/>
            </a:pPr>
            <a:endParaRPr lang="en-GB"/>
          </a:p>
          <a:p>
            <a:pPr marL="0" indent="0" algn="ctr">
              <a:buNone/>
            </a:pPr>
            <a:endParaRPr lang="en-GB"/>
          </a:p>
        </p:txBody>
      </p:sp>
      <p:sp>
        <p:nvSpPr>
          <p:cNvPr id="3" name="TextBox 2">
            <a:extLst>
              <a:ext uri="{FF2B5EF4-FFF2-40B4-BE49-F238E27FC236}">
                <a16:creationId xmlns:a16="http://schemas.microsoft.com/office/drawing/2014/main" id="{D6401F22-8D49-419B-9802-3BF4DA5DC8F0}"/>
              </a:ext>
            </a:extLst>
          </p:cNvPr>
          <p:cNvSpPr txBox="1"/>
          <p:nvPr/>
        </p:nvSpPr>
        <p:spPr>
          <a:xfrm>
            <a:off x="247968" y="1299882"/>
            <a:ext cx="8362632" cy="584775"/>
          </a:xfrm>
          <a:prstGeom prst="rect">
            <a:avLst/>
          </a:prstGeom>
          <a:noFill/>
        </p:spPr>
        <p:txBody>
          <a:bodyPr wrap="square" rtlCol="0">
            <a:spAutoFit/>
          </a:bodyPr>
          <a:lstStyle/>
          <a:p>
            <a:pPr lvl="0" algn="ctr"/>
            <a:r>
              <a:rPr lang="en-GB" sz="3200" b="1">
                <a:solidFill>
                  <a:srgbClr val="39A935"/>
                </a:solidFill>
              </a:rPr>
              <a:t>Application of the MPAF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109355"/>
            <a:ext cx="8499792" cy="4455567"/>
          </a:xfrm>
        </p:spPr>
        <p:txBody>
          <a:bodyPr>
            <a:normAutofit/>
          </a:bodyPr>
          <a:lstStyle/>
          <a:p>
            <a:endParaRPr lang="en-GB"/>
          </a:p>
          <a:p>
            <a:endParaRPr lang="en-GB"/>
          </a:p>
          <a:p>
            <a:endParaRPr lang="en-GB"/>
          </a:p>
          <a:p>
            <a:pPr>
              <a:buNone/>
            </a:pPr>
            <a:endParaRPr lang="en-GB"/>
          </a:p>
        </p:txBody>
      </p:sp>
      <p:sp>
        <p:nvSpPr>
          <p:cNvPr id="3" name="TextBox 2">
            <a:extLst>
              <a:ext uri="{FF2B5EF4-FFF2-40B4-BE49-F238E27FC236}">
                <a16:creationId xmlns:a16="http://schemas.microsoft.com/office/drawing/2014/main" id="{DAA24431-1123-4C72-8A70-085EFAAB4995}"/>
              </a:ext>
            </a:extLst>
          </p:cNvPr>
          <p:cNvSpPr txBox="1"/>
          <p:nvPr/>
        </p:nvSpPr>
        <p:spPr>
          <a:xfrm>
            <a:off x="247968" y="1299882"/>
            <a:ext cx="836263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39A935"/>
                </a:solidFill>
                <a:effectLst/>
                <a:uLnTx/>
                <a:uFillTx/>
                <a:latin typeface="Calibri" panose="020F0502020204030204"/>
                <a:ea typeface="+mn-ea"/>
                <a:cs typeface="+mn-cs"/>
              </a:rPr>
              <a:t>Video Input from Sir Bruce Keogh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39A935"/>
                </a:solidFill>
                <a:effectLst/>
                <a:uLnTx/>
                <a:uFillTx/>
                <a:latin typeface="Calibri" panose="020F0502020204030204"/>
                <a:ea typeface="+mn-ea"/>
                <a:cs typeface="+mn-cs"/>
              </a:rPr>
              <a:t>click on the image to play video </a:t>
            </a:r>
          </a:p>
        </p:txBody>
      </p:sp>
      <p:pic>
        <p:nvPicPr>
          <p:cNvPr id="5" name="Picture 4">
            <a:hlinkClick r:id="rId2"/>
            <a:extLst>
              <a:ext uri="{FF2B5EF4-FFF2-40B4-BE49-F238E27FC236}">
                <a16:creationId xmlns:a16="http://schemas.microsoft.com/office/drawing/2014/main" id="{FFAC6227-6C9B-4BDA-9D6F-E839E9EFDBB4}"/>
              </a:ext>
            </a:extLst>
          </p:cNvPr>
          <p:cNvPicPr>
            <a:picLocks noChangeAspect="1"/>
          </p:cNvPicPr>
          <p:nvPr/>
        </p:nvPicPr>
        <p:blipFill>
          <a:blip r:embed="rId3"/>
          <a:stretch>
            <a:fillRect/>
          </a:stretch>
        </p:blipFill>
        <p:spPr>
          <a:xfrm>
            <a:off x="1597688" y="2382168"/>
            <a:ext cx="5948624" cy="3569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67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659677"/>
            <a:ext cx="8499792" cy="4187823"/>
          </a:xfrm>
        </p:spPr>
        <p:txBody>
          <a:bodyPr>
            <a:normAutofit/>
          </a:bodyPr>
          <a:lstStyle/>
          <a:p>
            <a:pPr marL="0" indent="0" algn="ctr">
              <a:buNone/>
            </a:pPr>
            <a:r>
              <a:rPr lang="en-GB" sz="2400" b="1"/>
              <a:t>What are we trying to achieve?</a:t>
            </a:r>
          </a:p>
          <a:p>
            <a:pPr marL="0" indent="0" algn="ctr">
              <a:buNone/>
            </a:pPr>
            <a:r>
              <a:rPr lang="en-GB" sz="2400" i="1"/>
              <a:t>“Independent providers should have transparent and, as far as possible, consistent approaches to clinical governance for doctors in their organisations that support high quality patient care and are well understood by doctors and independent providers.”</a:t>
            </a:r>
          </a:p>
          <a:p>
            <a:pPr marL="0" indent="0">
              <a:buNone/>
            </a:pPr>
            <a:endParaRPr lang="en-GB"/>
          </a:p>
          <a:p>
            <a:pPr>
              <a:buNone/>
            </a:pPr>
            <a:endParaRPr lang="en-GB"/>
          </a:p>
        </p:txBody>
      </p:sp>
      <p:sp>
        <p:nvSpPr>
          <p:cNvPr id="3" name="TextBox 2">
            <a:extLst>
              <a:ext uri="{FF2B5EF4-FFF2-40B4-BE49-F238E27FC236}">
                <a16:creationId xmlns:a16="http://schemas.microsoft.com/office/drawing/2014/main" id="{DAA24431-1123-4C72-8A70-085EFAAB4995}"/>
              </a:ext>
            </a:extLst>
          </p:cNvPr>
          <p:cNvSpPr txBox="1"/>
          <p:nvPr/>
        </p:nvSpPr>
        <p:spPr>
          <a:xfrm>
            <a:off x="247968" y="1299882"/>
            <a:ext cx="8362632" cy="1077218"/>
          </a:xfrm>
          <a:prstGeom prst="rect">
            <a:avLst/>
          </a:prstGeom>
          <a:noFill/>
        </p:spPr>
        <p:txBody>
          <a:bodyPr wrap="square" rtlCol="0">
            <a:spAutoFit/>
          </a:bodyPr>
          <a:lstStyle/>
          <a:p>
            <a:pPr lvl="0" algn="ctr"/>
            <a:r>
              <a:rPr lang="en-GB" sz="3200" b="1">
                <a:solidFill>
                  <a:srgbClr val="39A935"/>
                </a:solidFill>
              </a:rPr>
              <a:t>Creating an effective medical governance structure for medical practitioners</a:t>
            </a:r>
          </a:p>
        </p:txBody>
      </p:sp>
    </p:spTree>
    <p:extLst>
      <p:ext uri="{BB962C8B-B14F-4D97-AF65-F5344CB8AC3E}">
        <p14:creationId xmlns:p14="http://schemas.microsoft.com/office/powerpoint/2010/main" val="314362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377099"/>
            <a:ext cx="8499792" cy="4187823"/>
          </a:xfrm>
        </p:spPr>
        <p:txBody>
          <a:bodyPr>
            <a:normAutofit/>
          </a:bodyPr>
          <a:lstStyle/>
          <a:p>
            <a:pPr marL="0" indent="0">
              <a:buNone/>
            </a:pPr>
            <a:r>
              <a:rPr lang="en-GB" b="1" i="1"/>
              <a:t>“All independent providers should have a “ward to board” clinical governance structure with clear lines of accountability (up and down the organisation) that as a minimum should: </a:t>
            </a:r>
          </a:p>
          <a:p>
            <a:endParaRPr lang="en-GB" i="1"/>
          </a:p>
          <a:p>
            <a:r>
              <a:rPr lang="en-GB" i="1"/>
              <a:t>“Ensure that all board members (or equivalent) are cognisant of their responsibilities for the quality of clinical care. For example, by designating a non-executive board member [ideally with a clinical background] with oversight of clinical governance of medical practitioners.</a:t>
            </a:r>
          </a:p>
          <a:p>
            <a:endParaRPr lang="en-GB"/>
          </a:p>
        </p:txBody>
      </p:sp>
      <p:sp>
        <p:nvSpPr>
          <p:cNvPr id="3" name="TextBox 2">
            <a:extLst>
              <a:ext uri="{FF2B5EF4-FFF2-40B4-BE49-F238E27FC236}">
                <a16:creationId xmlns:a16="http://schemas.microsoft.com/office/drawing/2014/main" id="{DAA24431-1123-4C72-8A70-085EFAAB4995}"/>
              </a:ext>
            </a:extLst>
          </p:cNvPr>
          <p:cNvSpPr txBox="1"/>
          <p:nvPr/>
        </p:nvSpPr>
        <p:spPr>
          <a:xfrm>
            <a:off x="114618" y="1299881"/>
            <a:ext cx="8362632" cy="1077218"/>
          </a:xfrm>
          <a:prstGeom prst="rect">
            <a:avLst/>
          </a:prstGeom>
          <a:noFill/>
        </p:spPr>
        <p:txBody>
          <a:bodyPr wrap="square" rtlCol="0">
            <a:spAutoFit/>
          </a:bodyPr>
          <a:lstStyle/>
          <a:p>
            <a:pPr lvl="0" algn="ctr"/>
            <a:r>
              <a:rPr lang="en-GB" sz="3200" b="1">
                <a:solidFill>
                  <a:srgbClr val="39A935"/>
                </a:solidFill>
              </a:rPr>
              <a:t>What the MPAF means for Boards &amp; Executive Teams</a:t>
            </a:r>
          </a:p>
        </p:txBody>
      </p:sp>
      <p:sp>
        <p:nvSpPr>
          <p:cNvPr id="4" name="Rectangle 3">
            <a:extLst>
              <a:ext uri="{FF2B5EF4-FFF2-40B4-BE49-F238E27FC236}">
                <a16:creationId xmlns:a16="http://schemas.microsoft.com/office/drawing/2014/main" id="{2929CC3C-557B-4771-8175-041902DE5A17}"/>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25268239-EAA4-4F62-9A22-083B94EEE612}"/>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2732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377099"/>
            <a:ext cx="8499792" cy="4187823"/>
          </a:xfrm>
        </p:spPr>
        <p:txBody>
          <a:bodyPr>
            <a:normAutofit/>
          </a:bodyPr>
          <a:lstStyle/>
          <a:p>
            <a:pPr lvl="0"/>
            <a:r>
              <a:rPr lang="en-GB" i="1"/>
              <a:t>“Define the roles and responsibilities of key committees in the clinical governance process for medical practitioners, in particular, the Clinical Governance Committee and the Medical Advisory Committee (or equivalents).</a:t>
            </a:r>
          </a:p>
          <a:p>
            <a:pPr lvl="0"/>
            <a:endParaRPr lang="en-GB" i="1"/>
          </a:p>
          <a:p>
            <a:pPr lvl="0"/>
            <a:r>
              <a:rPr lang="en-GB" i="1"/>
              <a:t>“Define the responsibilities of the key roles relating to the clinical governance of medical practitioners, in particular, the Responsible Officer, Registered Manager, Nominated Individual, Fit and Proper Persons: Directors, Medical Director, Clinical Director, Medical Advisory Committee Chair, Medical Appraisal Leads and Matron/Head of Clinical Services.</a:t>
            </a:r>
          </a:p>
          <a:p>
            <a:endParaRPr lang="en-GB"/>
          </a:p>
        </p:txBody>
      </p:sp>
      <p:sp>
        <p:nvSpPr>
          <p:cNvPr id="3" name="TextBox 2">
            <a:extLst>
              <a:ext uri="{FF2B5EF4-FFF2-40B4-BE49-F238E27FC236}">
                <a16:creationId xmlns:a16="http://schemas.microsoft.com/office/drawing/2014/main" id="{DAA24431-1123-4C72-8A70-085EFAAB4995}"/>
              </a:ext>
            </a:extLst>
          </p:cNvPr>
          <p:cNvSpPr txBox="1"/>
          <p:nvPr/>
        </p:nvSpPr>
        <p:spPr>
          <a:xfrm>
            <a:off x="114618" y="1299881"/>
            <a:ext cx="8362632" cy="1077218"/>
          </a:xfrm>
          <a:prstGeom prst="rect">
            <a:avLst/>
          </a:prstGeom>
          <a:noFill/>
        </p:spPr>
        <p:txBody>
          <a:bodyPr wrap="square" rtlCol="0">
            <a:spAutoFit/>
          </a:bodyPr>
          <a:lstStyle/>
          <a:p>
            <a:pPr lvl="0" algn="ctr"/>
            <a:r>
              <a:rPr lang="en-GB" sz="3200" b="1">
                <a:solidFill>
                  <a:srgbClr val="39A935"/>
                </a:solidFill>
              </a:rPr>
              <a:t>What the MPAF means for Boards and Executive Teams</a:t>
            </a:r>
          </a:p>
        </p:txBody>
      </p:sp>
      <p:sp>
        <p:nvSpPr>
          <p:cNvPr id="4" name="Rectangle 3">
            <a:extLst>
              <a:ext uri="{FF2B5EF4-FFF2-40B4-BE49-F238E27FC236}">
                <a16:creationId xmlns:a16="http://schemas.microsoft.com/office/drawing/2014/main" id="{2929CC3C-557B-4771-8175-041902DE5A17}"/>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25268239-EAA4-4F62-9A22-083B94EEE612}"/>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63906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377099"/>
            <a:ext cx="8499792" cy="4187823"/>
          </a:xfrm>
        </p:spPr>
        <p:txBody>
          <a:bodyPr>
            <a:normAutofit/>
          </a:bodyPr>
          <a:lstStyle/>
          <a:p>
            <a:pPr lvl="0"/>
            <a:r>
              <a:rPr lang="en-GB" i="1"/>
              <a:t>“Specify how information on individual medical practitioners’ performance is collected, reviewed and presented to the hospital management team and how compliance is overseen by the board and</a:t>
            </a:r>
          </a:p>
          <a:p>
            <a:pPr lvl="0"/>
            <a:endParaRPr lang="en-GB" i="1"/>
          </a:p>
          <a:p>
            <a:pPr lvl="0"/>
            <a:r>
              <a:rPr lang="en-GB" i="1"/>
              <a:t>“Define how to communicate governance structures and assurance processes to medical practitioners, patients and to how members of the public might be meaningfully engaged in governance structures.” </a:t>
            </a:r>
          </a:p>
          <a:p>
            <a:endParaRPr lang="en-GB"/>
          </a:p>
        </p:txBody>
      </p:sp>
      <p:sp>
        <p:nvSpPr>
          <p:cNvPr id="3" name="TextBox 2">
            <a:extLst>
              <a:ext uri="{FF2B5EF4-FFF2-40B4-BE49-F238E27FC236}">
                <a16:creationId xmlns:a16="http://schemas.microsoft.com/office/drawing/2014/main" id="{DAA24431-1123-4C72-8A70-085EFAAB4995}"/>
              </a:ext>
            </a:extLst>
          </p:cNvPr>
          <p:cNvSpPr txBox="1"/>
          <p:nvPr/>
        </p:nvSpPr>
        <p:spPr>
          <a:xfrm>
            <a:off x="114618" y="1299881"/>
            <a:ext cx="8362632" cy="1077218"/>
          </a:xfrm>
          <a:prstGeom prst="rect">
            <a:avLst/>
          </a:prstGeom>
          <a:noFill/>
        </p:spPr>
        <p:txBody>
          <a:bodyPr wrap="square" rtlCol="0">
            <a:spAutoFit/>
          </a:bodyPr>
          <a:lstStyle/>
          <a:p>
            <a:pPr lvl="0" algn="ctr"/>
            <a:r>
              <a:rPr lang="en-GB" sz="3200" b="1">
                <a:solidFill>
                  <a:srgbClr val="39A935"/>
                </a:solidFill>
              </a:rPr>
              <a:t>What the MPAF means for Boards and Executive Teams</a:t>
            </a:r>
          </a:p>
        </p:txBody>
      </p:sp>
      <p:sp>
        <p:nvSpPr>
          <p:cNvPr id="4" name="Rectangle 3">
            <a:extLst>
              <a:ext uri="{FF2B5EF4-FFF2-40B4-BE49-F238E27FC236}">
                <a16:creationId xmlns:a16="http://schemas.microsoft.com/office/drawing/2014/main" id="{2929CC3C-557B-4771-8175-041902DE5A17}"/>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25268239-EAA4-4F62-9A22-083B94EEE612}"/>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186109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377099"/>
            <a:ext cx="8499792" cy="4187823"/>
          </a:xfrm>
        </p:spPr>
        <p:txBody>
          <a:bodyPr>
            <a:normAutofit/>
          </a:bodyPr>
          <a:lstStyle/>
          <a:p>
            <a:r>
              <a:rPr lang="en-GB" i="1"/>
              <a:t>“Corporates with multiple, geographically dispersed locations should appoint a clinician as a national lead for clinical governance. Ideally, this person should be on the executive team and report directly to the Board or relevant board sub-committee. [This role is in addition to the statutory responsibilities of the organisation’s Responsible Officer as defined by legislation. However, the Responsible Officer could also undertake this role depending on the size of the organisation.] To support the national lead for clinical governance they should consider appointing local or regional designated lead consultants for clinical governance of medical practitioners with clearly defined responsibilities.</a:t>
            </a:r>
          </a:p>
          <a:p>
            <a:endParaRPr lang="en-GB"/>
          </a:p>
        </p:txBody>
      </p:sp>
      <p:sp>
        <p:nvSpPr>
          <p:cNvPr id="3" name="TextBox 2">
            <a:extLst>
              <a:ext uri="{FF2B5EF4-FFF2-40B4-BE49-F238E27FC236}">
                <a16:creationId xmlns:a16="http://schemas.microsoft.com/office/drawing/2014/main" id="{DAA24431-1123-4C72-8A70-085EFAAB4995}"/>
              </a:ext>
            </a:extLst>
          </p:cNvPr>
          <p:cNvSpPr txBox="1"/>
          <p:nvPr/>
        </p:nvSpPr>
        <p:spPr>
          <a:xfrm>
            <a:off x="114618" y="1299881"/>
            <a:ext cx="8362632" cy="1077218"/>
          </a:xfrm>
          <a:prstGeom prst="rect">
            <a:avLst/>
          </a:prstGeom>
          <a:noFill/>
        </p:spPr>
        <p:txBody>
          <a:bodyPr wrap="square" rtlCol="0">
            <a:spAutoFit/>
          </a:bodyPr>
          <a:lstStyle/>
          <a:p>
            <a:pPr lvl="0" algn="ctr"/>
            <a:r>
              <a:rPr lang="en-GB" sz="3200" b="1">
                <a:solidFill>
                  <a:srgbClr val="39A935"/>
                </a:solidFill>
              </a:rPr>
              <a:t>What the MPAF means for Boards and Executive Teams of corporate providers</a:t>
            </a:r>
          </a:p>
        </p:txBody>
      </p:sp>
      <p:sp>
        <p:nvSpPr>
          <p:cNvPr id="4" name="Rectangle 3">
            <a:extLst>
              <a:ext uri="{FF2B5EF4-FFF2-40B4-BE49-F238E27FC236}">
                <a16:creationId xmlns:a16="http://schemas.microsoft.com/office/drawing/2014/main" id="{2929CC3C-557B-4771-8175-041902DE5A17}"/>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25268239-EAA4-4F62-9A22-083B94EEE612}"/>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106626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1293091"/>
            <a:ext cx="8499792" cy="5144654"/>
          </a:xfrm>
        </p:spPr>
        <p:txBody>
          <a:bodyPr anchor="t">
            <a:normAutofit/>
          </a:bodyPr>
          <a:lstStyle/>
          <a:p>
            <a:pPr algn="ctr"/>
            <a:endParaRPr lang="en-GB">
              <a:solidFill>
                <a:srgbClr val="39A935"/>
              </a:solidFill>
            </a:endParaRPr>
          </a:p>
          <a:p>
            <a:pPr marL="457200" indent="-457200">
              <a:spcAft>
                <a:spcPts val="1200"/>
              </a:spcAft>
              <a:buFont typeface="Arial" panose="020B0604020202020204" pitchFamily="34" charset="0"/>
              <a:buChar char="•"/>
            </a:pPr>
            <a:endParaRPr lang="en-GB" sz="2300" b="0">
              <a:solidFill>
                <a:schemeClr val="tx1"/>
              </a:solidFill>
            </a:endParaRPr>
          </a:p>
          <a:p>
            <a:pPr marL="457200" indent="-457200">
              <a:spcAft>
                <a:spcPts val="1200"/>
              </a:spcAft>
              <a:buFont typeface="Arial" panose="020B0604020202020204" pitchFamily="34" charset="0"/>
              <a:buChar char="•"/>
            </a:pPr>
            <a:r>
              <a:rPr lang="en-GB" sz="2300" b="0">
                <a:solidFill>
                  <a:schemeClr val="tx1"/>
                </a:solidFill>
              </a:rPr>
              <a:t>The Independent Healthcare Providers Network </a:t>
            </a:r>
          </a:p>
          <a:p>
            <a:pPr marL="457200" indent="-457200">
              <a:spcAft>
                <a:spcPts val="1200"/>
              </a:spcAft>
              <a:buChar char="•"/>
            </a:pPr>
            <a:r>
              <a:rPr lang="en-GB" sz="2300" b="0">
                <a:solidFill>
                  <a:schemeClr val="tx1"/>
                </a:solidFill>
                <a:latin typeface="Arial"/>
                <a:cs typeface="Arial"/>
              </a:rPr>
              <a:t>Context and ambition of the MPAF</a:t>
            </a:r>
          </a:p>
          <a:p>
            <a:pPr marL="457200" indent="-457200">
              <a:spcAft>
                <a:spcPts val="1200"/>
              </a:spcAft>
              <a:buChar char="•"/>
            </a:pPr>
            <a:r>
              <a:rPr lang="en-GB" sz="2300" b="0">
                <a:solidFill>
                  <a:schemeClr val="tx1"/>
                </a:solidFill>
                <a:latin typeface="Arial"/>
                <a:cs typeface="Arial"/>
              </a:rPr>
              <a:t>MPAF governance</a:t>
            </a:r>
          </a:p>
          <a:p>
            <a:pPr marL="457200" indent="-457200">
              <a:spcAft>
                <a:spcPts val="1200"/>
              </a:spcAft>
              <a:buChar char="•"/>
            </a:pPr>
            <a:r>
              <a:rPr lang="en-GB" sz="2300" b="0">
                <a:solidFill>
                  <a:schemeClr val="tx1"/>
                </a:solidFill>
                <a:latin typeface="Arial"/>
                <a:cs typeface="Arial"/>
              </a:rPr>
              <a:t>Regulatory alignment, scope and application of the MPAF</a:t>
            </a:r>
          </a:p>
          <a:p>
            <a:pPr marL="457200" indent="-457200">
              <a:spcAft>
                <a:spcPts val="1200"/>
              </a:spcAft>
              <a:buChar char="•"/>
            </a:pPr>
            <a:r>
              <a:rPr lang="en-GB" sz="2300" b="0">
                <a:solidFill>
                  <a:schemeClr val="tx1"/>
                </a:solidFill>
                <a:latin typeface="Arial"/>
                <a:cs typeface="Arial"/>
              </a:rPr>
              <a:t>What the MPAF means for boards and executive teams</a:t>
            </a:r>
          </a:p>
          <a:p>
            <a:pPr marL="457200" indent="-457200">
              <a:spcAft>
                <a:spcPts val="1200"/>
              </a:spcAft>
              <a:buChar char="•"/>
            </a:pPr>
            <a:r>
              <a:rPr lang="en-GB" sz="2300" b="0">
                <a:solidFill>
                  <a:schemeClr val="tx1"/>
                </a:solidFill>
                <a:latin typeface="Arial"/>
                <a:cs typeface="Arial"/>
              </a:rPr>
              <a:t>How [ORGANISATION NAME] is responding to the MPAF</a:t>
            </a:r>
            <a:endParaRPr lang="en-GB" sz="2300" b="0">
              <a:solidFill>
                <a:schemeClr val="tx1"/>
              </a:solidFill>
            </a:endParaRPr>
          </a:p>
        </p:txBody>
      </p:sp>
      <p:sp>
        <p:nvSpPr>
          <p:cNvPr id="3" name="TextBox 2">
            <a:extLst>
              <a:ext uri="{FF2B5EF4-FFF2-40B4-BE49-F238E27FC236}">
                <a16:creationId xmlns:a16="http://schemas.microsoft.com/office/drawing/2014/main" id="{130ED0FA-843F-4319-9BA9-E34160D96F87}"/>
              </a:ext>
            </a:extLst>
          </p:cNvPr>
          <p:cNvSpPr txBox="1"/>
          <p:nvPr/>
        </p:nvSpPr>
        <p:spPr>
          <a:xfrm>
            <a:off x="1308427" y="1246536"/>
            <a:ext cx="6271974" cy="461665"/>
          </a:xfrm>
          <a:prstGeom prst="rect">
            <a:avLst/>
          </a:prstGeom>
          <a:noFill/>
        </p:spPr>
        <p:txBody>
          <a:bodyPr wrap="square" rtlCol="0">
            <a:spAutoFit/>
          </a:bodyPr>
          <a:lstStyle/>
          <a:p>
            <a:pPr lvl="0" algn="ctr"/>
            <a:r>
              <a:rPr lang="en-GB" sz="2400" b="1">
                <a:solidFill>
                  <a:srgbClr val="39A935"/>
                </a:solidFill>
                <a:latin typeface="Arial" panose="020B0604020202020204" pitchFamily="34" charset="0"/>
                <a:cs typeface="Arial" panose="020B0604020202020204" pitchFamily="34" charset="0"/>
              </a:rPr>
              <a:t>Overview </a:t>
            </a:r>
          </a:p>
        </p:txBody>
      </p:sp>
    </p:spTree>
    <p:extLst>
      <p:ext uri="{BB962C8B-B14F-4D97-AF65-F5344CB8AC3E}">
        <p14:creationId xmlns:p14="http://schemas.microsoft.com/office/powerpoint/2010/main" val="349015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377099"/>
            <a:ext cx="8499792" cy="4187823"/>
          </a:xfrm>
        </p:spPr>
        <p:txBody>
          <a:bodyPr>
            <a:normAutofit/>
          </a:bodyPr>
          <a:lstStyle/>
          <a:p>
            <a:pPr lvl="0"/>
            <a:r>
              <a:rPr lang="en-GB"/>
              <a:t>Review conducted against the four key areas?</a:t>
            </a:r>
          </a:p>
          <a:p>
            <a:pPr lvl="0"/>
            <a:r>
              <a:rPr lang="en-GB"/>
              <a:t>Key strengths identified?</a:t>
            </a:r>
          </a:p>
          <a:p>
            <a:pPr lvl="0"/>
            <a:r>
              <a:rPr lang="en-GB"/>
              <a:t>Key weaknesses identified?</a:t>
            </a:r>
          </a:p>
          <a:p>
            <a:pPr lvl="0"/>
            <a:r>
              <a:rPr lang="en-GB"/>
              <a:t>Next steps for the Executive Team</a:t>
            </a:r>
          </a:p>
          <a:p>
            <a:pPr lvl="0"/>
            <a:r>
              <a:rPr lang="en-GB"/>
              <a:t>The support being given to Registered Managers</a:t>
            </a:r>
          </a:p>
          <a:p>
            <a:pPr lvl="0"/>
            <a:r>
              <a:rPr lang="en-GB"/>
              <a:t>The support being given to Medical Advisory Teams</a:t>
            </a:r>
          </a:p>
          <a:p>
            <a:pPr lvl="0"/>
            <a:r>
              <a:rPr lang="en-GB"/>
              <a:t>Who’s taking the lead</a:t>
            </a:r>
          </a:p>
          <a:p>
            <a:endParaRPr lang="en-GB"/>
          </a:p>
        </p:txBody>
      </p:sp>
      <p:sp>
        <p:nvSpPr>
          <p:cNvPr id="3" name="TextBox 2">
            <a:extLst>
              <a:ext uri="{FF2B5EF4-FFF2-40B4-BE49-F238E27FC236}">
                <a16:creationId xmlns:a16="http://schemas.microsoft.com/office/drawing/2014/main" id="{DAA24431-1123-4C72-8A70-085EFAAB4995}"/>
              </a:ext>
            </a:extLst>
          </p:cNvPr>
          <p:cNvSpPr txBox="1"/>
          <p:nvPr/>
        </p:nvSpPr>
        <p:spPr>
          <a:xfrm>
            <a:off x="114618" y="1299881"/>
            <a:ext cx="8362632" cy="1077218"/>
          </a:xfrm>
          <a:prstGeom prst="rect">
            <a:avLst/>
          </a:prstGeom>
          <a:noFill/>
        </p:spPr>
        <p:txBody>
          <a:bodyPr wrap="square" rtlCol="0">
            <a:spAutoFit/>
          </a:bodyPr>
          <a:lstStyle/>
          <a:p>
            <a:pPr lvl="0" algn="ctr"/>
            <a:r>
              <a:rPr lang="en-GB" sz="3200" b="1">
                <a:solidFill>
                  <a:srgbClr val="39A935"/>
                </a:solidFill>
              </a:rPr>
              <a:t>How [ORGANISATION NAME] is responding/has responded to the MPAF </a:t>
            </a:r>
          </a:p>
        </p:txBody>
      </p:sp>
      <p:sp>
        <p:nvSpPr>
          <p:cNvPr id="4" name="Rectangle 3">
            <a:extLst>
              <a:ext uri="{FF2B5EF4-FFF2-40B4-BE49-F238E27FC236}">
                <a16:creationId xmlns:a16="http://schemas.microsoft.com/office/drawing/2014/main" id="{2929CC3C-557B-4771-8175-041902DE5A17}"/>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25268239-EAA4-4F62-9A22-083B94EEE612}"/>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232064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0757" y="1715449"/>
            <a:ext cx="7582486" cy="3888767"/>
          </a:xfrm>
        </p:spPr>
        <p:txBody>
          <a:bodyPr>
            <a:normAutofit lnSpcReduction="10000"/>
          </a:bodyPr>
          <a:lstStyle/>
          <a:p>
            <a:pPr>
              <a:spcAft>
                <a:spcPts val="900"/>
              </a:spcAft>
            </a:pPr>
            <a:endParaRPr lang="en-GB" sz="1800" b="0">
              <a:solidFill>
                <a:schemeClr val="tx1"/>
              </a:solidFill>
            </a:endParaRPr>
          </a:p>
          <a:p>
            <a:pPr marL="257175" indent="-257175">
              <a:spcAft>
                <a:spcPts val="900"/>
              </a:spcAft>
              <a:buFont typeface="Arial" panose="020B0604020202020204" pitchFamily="34" charset="0"/>
              <a:buChar char="•"/>
            </a:pPr>
            <a:r>
              <a:rPr lang="en-GB" sz="2400" b="0">
                <a:solidFill>
                  <a:schemeClr val="tx1"/>
                </a:solidFill>
              </a:rPr>
              <a:t>[NAME] is a member of IHPN.</a:t>
            </a:r>
          </a:p>
          <a:p>
            <a:pPr marL="257175" indent="-257175">
              <a:spcAft>
                <a:spcPts val="900"/>
              </a:spcAft>
              <a:buFont typeface="Arial" panose="020B0604020202020204" pitchFamily="34" charset="0"/>
              <a:buChar char="•"/>
            </a:pPr>
            <a:r>
              <a:rPr lang="en-GB" sz="2400" b="0">
                <a:solidFill>
                  <a:schemeClr val="tx1"/>
                </a:solidFill>
              </a:rPr>
              <a:t>IHPN is the UK wide membership association representing independent healthcare providers of NHS and privately funded clinical services</a:t>
            </a:r>
          </a:p>
          <a:p>
            <a:pPr marL="257175" indent="-257175">
              <a:spcAft>
                <a:spcPts val="900"/>
              </a:spcAft>
              <a:buFont typeface="Arial" panose="020B0604020202020204" pitchFamily="34" charset="0"/>
              <a:buChar char="•"/>
            </a:pPr>
            <a:r>
              <a:rPr lang="en-GB" sz="2400" b="0">
                <a:solidFill>
                  <a:schemeClr val="tx1"/>
                </a:solidFill>
              </a:rPr>
              <a:t>Members deliver a diverse range of services - acute, primary, community, homecare, diagnostic &amp; dental</a:t>
            </a:r>
          </a:p>
          <a:p>
            <a:pPr marL="257175" indent="-257175">
              <a:spcAft>
                <a:spcPts val="900"/>
              </a:spcAft>
              <a:buFont typeface="Arial" panose="020B0604020202020204" pitchFamily="34" charset="0"/>
              <a:buChar char="•"/>
            </a:pPr>
            <a:r>
              <a:rPr lang="en-GB" sz="2400" b="0">
                <a:solidFill>
                  <a:schemeClr val="tx1"/>
                </a:solidFill>
              </a:rPr>
              <a:t>Members are both ‘for profit’ and ‘not for profit’ – from large international hospital groups to small specialist providers</a:t>
            </a:r>
          </a:p>
        </p:txBody>
      </p:sp>
      <p:sp>
        <p:nvSpPr>
          <p:cNvPr id="3" name="TextBox 2">
            <a:extLst>
              <a:ext uri="{FF2B5EF4-FFF2-40B4-BE49-F238E27FC236}">
                <a16:creationId xmlns:a16="http://schemas.microsoft.com/office/drawing/2014/main" id="{ED33C102-C648-4ECC-B987-9747B4F248D1}"/>
              </a:ext>
            </a:extLst>
          </p:cNvPr>
          <p:cNvSpPr txBox="1"/>
          <p:nvPr/>
        </p:nvSpPr>
        <p:spPr>
          <a:xfrm>
            <a:off x="780757" y="1253784"/>
            <a:ext cx="7483011" cy="461665"/>
          </a:xfrm>
          <a:prstGeom prst="rect">
            <a:avLst/>
          </a:prstGeom>
          <a:noFill/>
        </p:spPr>
        <p:txBody>
          <a:bodyPr wrap="square" rtlCol="0">
            <a:spAutoFit/>
          </a:bodyPr>
          <a:lstStyle/>
          <a:p>
            <a:pPr lvl="0" algn="ctr"/>
            <a:r>
              <a:rPr lang="en-GB" sz="2400" b="1">
                <a:solidFill>
                  <a:srgbClr val="39A935"/>
                </a:solidFill>
                <a:latin typeface="Arial" panose="020B0604020202020204" pitchFamily="34" charset="0"/>
                <a:cs typeface="Arial" panose="020B0604020202020204" pitchFamily="34" charset="0"/>
              </a:rPr>
              <a:t>Independent Healthcare Providers Network (IHPN)</a:t>
            </a:r>
          </a:p>
        </p:txBody>
      </p:sp>
    </p:spTree>
    <p:extLst>
      <p:ext uri="{BB962C8B-B14F-4D97-AF65-F5344CB8AC3E}">
        <p14:creationId xmlns:p14="http://schemas.microsoft.com/office/powerpoint/2010/main" val="258517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090EAE-B733-4290-BC00-BC3FEAFC9FC0}"/>
              </a:ext>
            </a:extLst>
          </p:cNvPr>
          <p:cNvSpPr txBox="1"/>
          <p:nvPr/>
        </p:nvSpPr>
        <p:spPr>
          <a:xfrm>
            <a:off x="1328976" y="1452335"/>
            <a:ext cx="6271974" cy="461665"/>
          </a:xfrm>
          <a:prstGeom prst="rect">
            <a:avLst/>
          </a:prstGeom>
          <a:noFill/>
        </p:spPr>
        <p:txBody>
          <a:bodyPr wrap="square" rtlCol="0">
            <a:spAutoFit/>
          </a:bodyPr>
          <a:lstStyle/>
          <a:p>
            <a:pPr lvl="0" algn="ctr"/>
            <a:r>
              <a:rPr lang="en-GB" sz="2400" b="1">
                <a:solidFill>
                  <a:srgbClr val="39A935"/>
                </a:solidFill>
                <a:latin typeface="Arial" panose="020B0604020202020204" pitchFamily="34" charset="0"/>
                <a:cs typeface="Arial" panose="020B0604020202020204" pitchFamily="34" charset="0"/>
              </a:rPr>
              <a:t>IHPN members </a:t>
            </a:r>
          </a:p>
        </p:txBody>
      </p:sp>
      <p:pic>
        <p:nvPicPr>
          <p:cNvPr id="4" name="Picture 3">
            <a:extLst>
              <a:ext uri="{FF2B5EF4-FFF2-40B4-BE49-F238E27FC236}">
                <a16:creationId xmlns:a16="http://schemas.microsoft.com/office/drawing/2014/main" id="{89852665-05EE-4773-8356-3B18EE7BF4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8976" y="1914000"/>
            <a:ext cx="7140700" cy="3926805"/>
          </a:xfrm>
          <a:prstGeom prst="rect">
            <a:avLst/>
          </a:prstGeom>
        </p:spPr>
      </p:pic>
    </p:spTree>
    <p:extLst>
      <p:ext uri="{BB962C8B-B14F-4D97-AF65-F5344CB8AC3E}">
        <p14:creationId xmlns:p14="http://schemas.microsoft.com/office/powerpoint/2010/main" val="188837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8" descr="A picture containing businesscard, screenshot&#10;&#10;Description generated with high confidence">
            <a:extLst>
              <a:ext uri="{FF2B5EF4-FFF2-40B4-BE49-F238E27FC236}">
                <a16:creationId xmlns:a16="http://schemas.microsoft.com/office/drawing/2014/main" id="{0BD832E0-F621-414A-B6C6-79147FCFBE6F}"/>
              </a:ext>
            </a:extLst>
          </p:cNvPr>
          <p:cNvPicPr>
            <a:picLocks noChangeAspect="1"/>
          </p:cNvPicPr>
          <p:nvPr/>
        </p:nvPicPr>
        <p:blipFill>
          <a:blip r:embed="rId3"/>
          <a:stretch>
            <a:fillRect/>
          </a:stretch>
        </p:blipFill>
        <p:spPr>
          <a:xfrm>
            <a:off x="118590" y="1210283"/>
            <a:ext cx="2336880" cy="3301307"/>
          </a:xfrm>
          <a:prstGeom prst="rect">
            <a:avLst/>
          </a:prstGeom>
        </p:spPr>
      </p:pic>
      <p:sp>
        <p:nvSpPr>
          <p:cNvPr id="13" name="Rectangle 15">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070879-F365-4171-B332-BC0CCBD21B1D}"/>
              </a:ext>
            </a:extLst>
          </p:cNvPr>
          <p:cNvSpPr txBox="1"/>
          <p:nvPr/>
        </p:nvSpPr>
        <p:spPr>
          <a:xfrm>
            <a:off x="1200150" y="4269282"/>
            <a:ext cx="6743700" cy="1264762"/>
          </a:xfrm>
          <a:prstGeom prst="rect">
            <a:avLst/>
          </a:prstGeom>
          <a:solidFill>
            <a:srgbClr val="FFFFFF"/>
          </a:solidFill>
          <a:ln w="38100">
            <a:solidFill>
              <a:srgbClr val="404040"/>
            </a:solidFill>
            <a:miter lim="800000"/>
          </a:ln>
        </p:spPr>
        <p:txBody>
          <a:bodyPr vert="horz" lIns="91440" tIns="45720" rIns="91440" bIns="45720" rtlCol="0" anchor="ctr">
            <a:normAutofit/>
          </a:bodyPr>
          <a:lstStyle/>
          <a:p>
            <a:pPr algn="ctr">
              <a:lnSpc>
                <a:spcPct val="90000"/>
              </a:lnSpc>
              <a:spcBef>
                <a:spcPct val="0"/>
              </a:spcBef>
            </a:pPr>
            <a:endParaRPr lang="en-US" sz="3000" b="1">
              <a:solidFill>
                <a:srgbClr val="39A935"/>
              </a:solidFill>
              <a:latin typeface="Arial"/>
              <a:ea typeface="+mj-ea"/>
              <a:cs typeface="Arial"/>
            </a:endParaRPr>
          </a:p>
          <a:p>
            <a:pPr algn="ctr">
              <a:lnSpc>
                <a:spcPct val="90000"/>
              </a:lnSpc>
              <a:spcBef>
                <a:spcPct val="0"/>
              </a:spcBef>
            </a:pPr>
            <a:r>
              <a:rPr lang="en-US" sz="3000" b="1">
                <a:solidFill>
                  <a:srgbClr val="39A935"/>
                </a:solidFill>
                <a:latin typeface="Arial"/>
                <a:ea typeface="+mj-ea"/>
                <a:cs typeface="Arial"/>
              </a:rPr>
              <a:t>Context of the MPAF - 2018</a:t>
            </a:r>
          </a:p>
          <a:p>
            <a:pPr algn="ctr">
              <a:lnSpc>
                <a:spcPct val="90000"/>
              </a:lnSpc>
              <a:spcBef>
                <a:spcPct val="0"/>
              </a:spcBef>
              <a:spcAft>
                <a:spcPts val="600"/>
              </a:spcAft>
            </a:pPr>
            <a:endParaRPr lang="en-US" sz="3500" b="1">
              <a:solidFill>
                <a:srgbClr val="92D050"/>
              </a:solidFill>
              <a:latin typeface="Arial"/>
              <a:ea typeface="+mj-ea"/>
              <a:cs typeface="Calibri Light"/>
            </a:endParaRPr>
          </a:p>
        </p:txBody>
      </p:sp>
      <p:pic>
        <p:nvPicPr>
          <p:cNvPr id="4" name="Picture 6" descr="Image result for ian paterson">
            <a:extLst>
              <a:ext uri="{FF2B5EF4-FFF2-40B4-BE49-F238E27FC236}">
                <a16:creationId xmlns:a16="http://schemas.microsoft.com/office/drawing/2014/main" id="{F8946BEE-E1BA-4B98-A837-770B7E95A5F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a:stretch/>
        </p:blipFill>
        <p:spPr bwMode="auto">
          <a:xfrm>
            <a:off x="2876672" y="1516431"/>
            <a:ext cx="2621110" cy="26211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 person wearing a suit and tie smiling and looking at the camera&#10;&#10;Description generated with very high confidence">
            <a:extLst>
              <a:ext uri="{FF2B5EF4-FFF2-40B4-BE49-F238E27FC236}">
                <a16:creationId xmlns:a16="http://schemas.microsoft.com/office/drawing/2014/main" id="{D1FCDDFC-3ECB-4D48-A43A-CB5E30DCB4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0311" y="1752244"/>
            <a:ext cx="2621112" cy="1749592"/>
          </a:xfrm>
          <a:prstGeom prst="rect">
            <a:avLst/>
          </a:prstGeom>
        </p:spPr>
      </p:pic>
    </p:spTree>
    <p:extLst>
      <p:ext uri="{BB962C8B-B14F-4D97-AF65-F5344CB8AC3E}">
        <p14:creationId xmlns:p14="http://schemas.microsoft.com/office/powerpoint/2010/main" val="208917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F829E9-50B0-4646-A156-99228D0C4FC3}"/>
              </a:ext>
            </a:extLst>
          </p:cNvPr>
          <p:cNvSpPr txBox="1"/>
          <p:nvPr/>
        </p:nvSpPr>
        <p:spPr>
          <a:xfrm>
            <a:off x="1328976" y="1832163"/>
            <a:ext cx="6829372" cy="461665"/>
          </a:xfrm>
          <a:prstGeom prst="rect">
            <a:avLst/>
          </a:prstGeom>
          <a:noFill/>
        </p:spPr>
        <p:txBody>
          <a:bodyPr wrap="square" rtlCol="0">
            <a:spAutoFit/>
          </a:bodyPr>
          <a:lstStyle/>
          <a:p>
            <a:pPr algn="ctr"/>
            <a:r>
              <a:rPr lang="en-GB" sz="2400" b="1">
                <a:solidFill>
                  <a:srgbClr val="39A935"/>
                </a:solidFill>
                <a:latin typeface="Arial" panose="020B0604020202020204" pitchFamily="34" charset="0"/>
                <a:cs typeface="Arial" panose="020B0604020202020204" pitchFamily="34" charset="0"/>
              </a:rPr>
              <a:t>Ian Paterson Inquiry and the DHSC response</a:t>
            </a:r>
          </a:p>
        </p:txBody>
      </p:sp>
      <p:pic>
        <p:nvPicPr>
          <p:cNvPr id="4" name="Picture 3">
            <a:extLst>
              <a:ext uri="{FF2B5EF4-FFF2-40B4-BE49-F238E27FC236}">
                <a16:creationId xmlns:a16="http://schemas.microsoft.com/office/drawing/2014/main" id="{CF204F75-C670-4285-AF65-C8332DC183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8602" y="2475953"/>
            <a:ext cx="2809283" cy="28092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a:extLst>
              <a:ext uri="{FF2B5EF4-FFF2-40B4-BE49-F238E27FC236}">
                <a16:creationId xmlns:a16="http://schemas.microsoft.com/office/drawing/2014/main" id="{0F4C9D45-EB52-4588-AA1E-D7D107FC9A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8314" y="2827786"/>
            <a:ext cx="1424087" cy="20150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a16="http://schemas.microsoft.com/office/drawing/2014/main" id="{1BFB0829-335D-4888-B194-B20936753E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9601" y="5168343"/>
            <a:ext cx="4061362" cy="4385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Arrow: Right 1">
            <a:extLst>
              <a:ext uri="{FF2B5EF4-FFF2-40B4-BE49-F238E27FC236}">
                <a16:creationId xmlns:a16="http://schemas.microsoft.com/office/drawing/2014/main" id="{060A8778-ACA6-46C9-9CA4-BC80F7D3969A}"/>
              </a:ext>
            </a:extLst>
          </p:cNvPr>
          <p:cNvSpPr/>
          <p:nvPr/>
        </p:nvSpPr>
        <p:spPr>
          <a:xfrm>
            <a:off x="3972296" y="3511385"/>
            <a:ext cx="1318161" cy="8906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1882384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6259" y="2053542"/>
            <a:ext cx="5055552" cy="4187823"/>
          </a:xfrm>
        </p:spPr>
        <p:txBody>
          <a:bodyPr>
            <a:normAutofit fontScale="92500" lnSpcReduction="10000"/>
          </a:bodyPr>
          <a:lstStyle/>
          <a:p>
            <a:pPr algn="ctr">
              <a:buNone/>
            </a:pPr>
            <a:endParaRPr lang="en-GB"/>
          </a:p>
          <a:p>
            <a:r>
              <a:rPr lang="en-GB"/>
              <a:t>The MPAF seeks to drive patient safety and quality through an approach aligned to the Kings Fund’s Three Lines of Defence.</a:t>
            </a:r>
          </a:p>
          <a:p>
            <a:endParaRPr lang="en-GB"/>
          </a:p>
          <a:p>
            <a:r>
              <a:rPr lang="en-GB"/>
              <a:t>It recognises the need to work together as an aligned healthcare system, working with medical practitioners and corporate boards and leaders within clearly defined, open governance structures.</a:t>
            </a:r>
          </a:p>
          <a:p>
            <a:endParaRPr lang="en-GB"/>
          </a:p>
          <a:p>
            <a:r>
              <a:rPr lang="en-GB"/>
              <a:t>It articulates the standards through which medical practitioners operate and through which healthcare providers hold and are held to account.</a:t>
            </a:r>
          </a:p>
          <a:p>
            <a:endParaRPr lang="en-GB"/>
          </a:p>
        </p:txBody>
      </p:sp>
      <p:sp>
        <p:nvSpPr>
          <p:cNvPr id="3" name="TextBox 2">
            <a:extLst>
              <a:ext uri="{FF2B5EF4-FFF2-40B4-BE49-F238E27FC236}">
                <a16:creationId xmlns:a16="http://schemas.microsoft.com/office/drawing/2014/main" id="{DAA24431-1123-4C72-8A70-085EFAAB4995}"/>
              </a:ext>
            </a:extLst>
          </p:cNvPr>
          <p:cNvSpPr txBox="1"/>
          <p:nvPr/>
        </p:nvSpPr>
        <p:spPr>
          <a:xfrm>
            <a:off x="114618" y="1299881"/>
            <a:ext cx="8362632" cy="584775"/>
          </a:xfrm>
          <a:prstGeom prst="rect">
            <a:avLst/>
          </a:prstGeom>
          <a:noFill/>
        </p:spPr>
        <p:txBody>
          <a:bodyPr wrap="square" rtlCol="0">
            <a:spAutoFit/>
          </a:bodyPr>
          <a:lstStyle/>
          <a:p>
            <a:pPr lvl="0" algn="ctr"/>
            <a:r>
              <a:rPr lang="en-GB" sz="3200" b="1">
                <a:solidFill>
                  <a:srgbClr val="39A935"/>
                </a:solidFill>
              </a:rPr>
              <a:t>Ambition of the MPAF</a:t>
            </a:r>
          </a:p>
        </p:txBody>
      </p:sp>
      <p:sp>
        <p:nvSpPr>
          <p:cNvPr id="4" name="Rectangle 3">
            <a:extLst>
              <a:ext uri="{FF2B5EF4-FFF2-40B4-BE49-F238E27FC236}">
                <a16:creationId xmlns:a16="http://schemas.microsoft.com/office/drawing/2014/main" id="{2929CC3C-557B-4771-8175-041902DE5A17}"/>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25268239-EAA4-4F62-9A22-083B94EEE612}"/>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pic>
        <p:nvPicPr>
          <p:cNvPr id="6" name="Picture 5">
            <a:extLst>
              <a:ext uri="{FF2B5EF4-FFF2-40B4-BE49-F238E27FC236}">
                <a16:creationId xmlns:a16="http://schemas.microsoft.com/office/drawing/2014/main" id="{F8534089-8067-4D9F-A8A4-FF1646DC0D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9247" y="2524237"/>
            <a:ext cx="2326816" cy="3246431"/>
          </a:xfrm>
          <a:prstGeom prst="rect">
            <a:avLst/>
          </a:prstGeom>
        </p:spPr>
      </p:pic>
    </p:spTree>
    <p:extLst>
      <p:ext uri="{BB962C8B-B14F-4D97-AF65-F5344CB8AC3E}">
        <p14:creationId xmlns:p14="http://schemas.microsoft.com/office/powerpoint/2010/main" val="388864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68" y="2109355"/>
            <a:ext cx="8499792" cy="4455567"/>
          </a:xfrm>
        </p:spPr>
        <p:txBody>
          <a:bodyPr>
            <a:normAutofit/>
          </a:bodyPr>
          <a:lstStyle/>
          <a:p>
            <a:r>
              <a:rPr lang="en-GB"/>
              <a:t>MPAF Expert Advisory Group developed the framework</a:t>
            </a:r>
          </a:p>
          <a:p>
            <a:pPr>
              <a:buFont typeface="Wingdings" panose="05000000000000000000" pitchFamily="2" charset="2"/>
              <a:buChar char="ü"/>
            </a:pPr>
            <a:r>
              <a:rPr lang="en-GB" sz="2400"/>
              <a:t>Chaired by Sir Bruce Keogh, former National Medical Director of NHS England</a:t>
            </a:r>
          </a:p>
          <a:p>
            <a:pPr>
              <a:buFont typeface="Wingdings" panose="05000000000000000000" pitchFamily="2" charset="2"/>
              <a:buChar char="ü"/>
            </a:pPr>
            <a:r>
              <a:rPr lang="en-GB" sz="2400"/>
              <a:t>IHPN member and external stakeholder representatives</a:t>
            </a:r>
          </a:p>
          <a:p>
            <a:pPr>
              <a:buFont typeface="Wingdings" panose="05000000000000000000" pitchFamily="2" charset="2"/>
              <a:buChar char="ü"/>
            </a:pPr>
            <a:r>
              <a:rPr lang="en-GB" sz="2400"/>
              <a:t>Widespread consultation with stakeholders</a:t>
            </a:r>
          </a:p>
          <a:p>
            <a:endParaRPr lang="en-GB"/>
          </a:p>
          <a:p>
            <a:pPr>
              <a:buNone/>
            </a:pPr>
            <a:endParaRPr lang="en-GB"/>
          </a:p>
        </p:txBody>
      </p:sp>
      <p:sp>
        <p:nvSpPr>
          <p:cNvPr id="3" name="TextBox 2">
            <a:extLst>
              <a:ext uri="{FF2B5EF4-FFF2-40B4-BE49-F238E27FC236}">
                <a16:creationId xmlns:a16="http://schemas.microsoft.com/office/drawing/2014/main" id="{DAA24431-1123-4C72-8A70-085EFAAB4995}"/>
              </a:ext>
            </a:extLst>
          </p:cNvPr>
          <p:cNvSpPr txBox="1"/>
          <p:nvPr/>
        </p:nvSpPr>
        <p:spPr>
          <a:xfrm>
            <a:off x="247968" y="1299882"/>
            <a:ext cx="8362632" cy="584775"/>
          </a:xfrm>
          <a:prstGeom prst="rect">
            <a:avLst/>
          </a:prstGeom>
          <a:noFill/>
        </p:spPr>
        <p:txBody>
          <a:bodyPr wrap="square" rtlCol="0">
            <a:spAutoFit/>
          </a:bodyPr>
          <a:lstStyle/>
          <a:p>
            <a:pPr lvl="0" algn="ctr"/>
            <a:r>
              <a:rPr lang="en-GB" sz="3200" b="1">
                <a:solidFill>
                  <a:srgbClr val="39A935"/>
                </a:solidFill>
              </a:rPr>
              <a:t>MPAF Governance</a:t>
            </a:r>
          </a:p>
        </p:txBody>
      </p:sp>
      <p:pic>
        <p:nvPicPr>
          <p:cNvPr id="4" name="Picture 3">
            <a:extLst>
              <a:ext uri="{FF2B5EF4-FFF2-40B4-BE49-F238E27FC236}">
                <a16:creationId xmlns:a16="http://schemas.microsoft.com/office/drawing/2014/main" id="{B099690A-A7D2-400E-83EB-C4AD4DF12B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4955" y="4705904"/>
            <a:ext cx="3612805" cy="3029572"/>
          </a:xfrm>
          <a:prstGeom prst="rect">
            <a:avLst/>
          </a:prstGeom>
        </p:spPr>
      </p:pic>
    </p:spTree>
    <p:extLst>
      <p:ext uri="{BB962C8B-B14F-4D97-AF65-F5344CB8AC3E}">
        <p14:creationId xmlns:p14="http://schemas.microsoft.com/office/powerpoint/2010/main" val="40034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0CDDC2-EBF9-4561-A382-7E75578436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308" y="1928813"/>
            <a:ext cx="1822378" cy="1535388"/>
          </a:xfrm>
          <a:prstGeom prst="rect">
            <a:avLst/>
          </a:prstGeom>
        </p:spPr>
      </p:pic>
      <p:pic>
        <p:nvPicPr>
          <p:cNvPr id="6" name="Picture 5">
            <a:extLst>
              <a:ext uri="{FF2B5EF4-FFF2-40B4-BE49-F238E27FC236}">
                <a16:creationId xmlns:a16="http://schemas.microsoft.com/office/drawing/2014/main" id="{20D3E087-E087-42B5-947C-A9C8F02DC39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2940" y="1976470"/>
            <a:ext cx="1818222" cy="1535388"/>
          </a:xfrm>
          <a:prstGeom prst="rect">
            <a:avLst/>
          </a:prstGeom>
        </p:spPr>
      </p:pic>
      <p:pic>
        <p:nvPicPr>
          <p:cNvPr id="10" name="Picture 9">
            <a:extLst>
              <a:ext uri="{FF2B5EF4-FFF2-40B4-BE49-F238E27FC236}">
                <a16:creationId xmlns:a16="http://schemas.microsoft.com/office/drawing/2014/main" id="{260C9A38-AD41-422E-8C90-6B7E4A75215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3617" y="3810005"/>
            <a:ext cx="1880631" cy="1292934"/>
          </a:xfrm>
          <a:prstGeom prst="rect">
            <a:avLst/>
          </a:prstGeom>
        </p:spPr>
      </p:pic>
      <p:pic>
        <p:nvPicPr>
          <p:cNvPr id="12" name="Picture 11">
            <a:extLst>
              <a:ext uri="{FF2B5EF4-FFF2-40B4-BE49-F238E27FC236}">
                <a16:creationId xmlns:a16="http://schemas.microsoft.com/office/drawing/2014/main" id="{1E2DEEC1-5CD0-4A79-BCFE-41DF905C02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4590" y="4999942"/>
            <a:ext cx="4402021" cy="1467341"/>
          </a:xfrm>
          <a:prstGeom prst="rect">
            <a:avLst/>
          </a:prstGeom>
        </p:spPr>
      </p:pic>
      <p:pic>
        <p:nvPicPr>
          <p:cNvPr id="22" name="Picture 21">
            <a:extLst>
              <a:ext uri="{FF2B5EF4-FFF2-40B4-BE49-F238E27FC236}">
                <a16:creationId xmlns:a16="http://schemas.microsoft.com/office/drawing/2014/main" id="{CCF21AD2-A60A-4CB0-AF26-3CF537D23C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3933" y="5688671"/>
            <a:ext cx="2668046" cy="822416"/>
          </a:xfrm>
          <a:prstGeom prst="rect">
            <a:avLst/>
          </a:prstGeom>
        </p:spPr>
      </p:pic>
      <p:pic>
        <p:nvPicPr>
          <p:cNvPr id="9" name="Picture 8">
            <a:extLst>
              <a:ext uri="{FF2B5EF4-FFF2-40B4-BE49-F238E27FC236}">
                <a16:creationId xmlns:a16="http://schemas.microsoft.com/office/drawing/2014/main" id="{BFAC86A8-6030-4F9B-BECC-40EF0A141C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37262" y="5479785"/>
            <a:ext cx="1762804" cy="819908"/>
          </a:xfrm>
          <a:prstGeom prst="rect">
            <a:avLst/>
          </a:prstGeom>
        </p:spPr>
      </p:pic>
      <p:pic>
        <p:nvPicPr>
          <p:cNvPr id="19" name="Picture 18">
            <a:extLst>
              <a:ext uri="{FF2B5EF4-FFF2-40B4-BE49-F238E27FC236}">
                <a16:creationId xmlns:a16="http://schemas.microsoft.com/office/drawing/2014/main" id="{904DE22B-9815-4C4C-9089-652E21ACBB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74181" y="3492071"/>
            <a:ext cx="2452471" cy="1046662"/>
          </a:xfrm>
          <a:prstGeom prst="rect">
            <a:avLst/>
          </a:prstGeom>
        </p:spPr>
      </p:pic>
      <p:pic>
        <p:nvPicPr>
          <p:cNvPr id="7" name="Picture 6">
            <a:extLst>
              <a:ext uri="{FF2B5EF4-FFF2-40B4-BE49-F238E27FC236}">
                <a16:creationId xmlns:a16="http://schemas.microsoft.com/office/drawing/2014/main" id="{267AFBC5-424E-48DF-A355-4253DB713C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60458" y="5196049"/>
            <a:ext cx="1393334" cy="1387379"/>
          </a:xfrm>
          <a:prstGeom prst="rect">
            <a:avLst/>
          </a:prstGeom>
        </p:spPr>
      </p:pic>
      <p:pic>
        <p:nvPicPr>
          <p:cNvPr id="15" name="Picture 14">
            <a:extLst>
              <a:ext uri="{FF2B5EF4-FFF2-40B4-BE49-F238E27FC236}">
                <a16:creationId xmlns:a16="http://schemas.microsoft.com/office/drawing/2014/main" id="{728B2856-9C49-4C4A-B0FA-34C9AD690A0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31061" y="2109229"/>
            <a:ext cx="2710631" cy="1046661"/>
          </a:xfrm>
          <a:prstGeom prst="rect">
            <a:avLst/>
          </a:prstGeom>
        </p:spPr>
      </p:pic>
      <p:sp>
        <p:nvSpPr>
          <p:cNvPr id="11" name="TextBox 10">
            <a:extLst>
              <a:ext uri="{FF2B5EF4-FFF2-40B4-BE49-F238E27FC236}">
                <a16:creationId xmlns:a16="http://schemas.microsoft.com/office/drawing/2014/main" id="{DDAF758C-36DD-43B4-B2F6-0AC67BF08E46}"/>
              </a:ext>
            </a:extLst>
          </p:cNvPr>
          <p:cNvSpPr txBox="1"/>
          <p:nvPr/>
        </p:nvSpPr>
        <p:spPr>
          <a:xfrm>
            <a:off x="247968" y="1299882"/>
            <a:ext cx="8362632" cy="584775"/>
          </a:xfrm>
          <a:prstGeom prst="rect">
            <a:avLst/>
          </a:prstGeom>
          <a:noFill/>
        </p:spPr>
        <p:txBody>
          <a:bodyPr wrap="square" rtlCol="0">
            <a:spAutoFit/>
          </a:bodyPr>
          <a:lstStyle/>
          <a:p>
            <a:pPr lvl="0" algn="ctr"/>
            <a:r>
              <a:rPr lang="en-GB" sz="3200" b="1">
                <a:solidFill>
                  <a:srgbClr val="39A935"/>
                </a:solidFill>
              </a:rPr>
              <a:t>Members of the MPAF Expert Advisory Group</a:t>
            </a:r>
          </a:p>
        </p:txBody>
      </p:sp>
      <p:pic>
        <p:nvPicPr>
          <p:cNvPr id="2" name="Picture 1">
            <a:extLst>
              <a:ext uri="{FF2B5EF4-FFF2-40B4-BE49-F238E27FC236}">
                <a16:creationId xmlns:a16="http://schemas.microsoft.com/office/drawing/2014/main" id="{4FC14F0E-B0C8-4FB0-8142-DD23920B353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50200" y="3706886"/>
            <a:ext cx="2452471" cy="942008"/>
          </a:xfrm>
          <a:prstGeom prst="rect">
            <a:avLst/>
          </a:prstGeom>
        </p:spPr>
      </p:pic>
    </p:spTree>
    <p:extLst>
      <p:ext uri="{BB962C8B-B14F-4D97-AF65-F5344CB8AC3E}">
        <p14:creationId xmlns:p14="http://schemas.microsoft.com/office/powerpoint/2010/main" val="24705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PN Presentation" id="{F903FA6B-73F8-4419-A58A-5E719DD654A6}" vid="{30F0C0A7-6608-4184-9F01-9CCD789CAE3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PN Presentation" id="{F903FA6B-73F8-4419-A58A-5E719DD654A6}" vid="{30F0C0A7-6608-4184-9F01-9CCD789CAE3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F2952B1CB8E947935FD43FC8F80D96" ma:contentTypeVersion="9" ma:contentTypeDescription="Create a new document." ma:contentTypeScope="" ma:versionID="0ebe9e7a9601aa38bebb5822a8b9f65f">
  <xsd:schema xmlns:xsd="http://www.w3.org/2001/XMLSchema" xmlns:xs="http://www.w3.org/2001/XMLSchema" xmlns:p="http://schemas.microsoft.com/office/2006/metadata/properties" xmlns:ns2="0fe96f48-742a-4a16-a728-acda9a11fc50" xmlns:ns3="ce67a379-103b-4f60-af89-c4001a27eeae" targetNamespace="http://schemas.microsoft.com/office/2006/metadata/properties" ma:root="true" ma:fieldsID="4d1244ff73dcd9edf0c1eb81f89bf2c2" ns2:_="" ns3:_="">
    <xsd:import namespace="0fe96f48-742a-4a16-a728-acda9a11fc50"/>
    <xsd:import namespace="ce67a379-103b-4f60-af89-c4001a27ee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96f48-742a-4a16-a728-acda9a11fc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67a379-103b-4f60-af89-c4001a27eea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527C2-9535-4796-B389-8952D8733709}">
  <ds:schemaRefs>
    <ds:schemaRef ds:uri="0fe96f48-742a-4a16-a728-acda9a11fc50"/>
    <ds:schemaRef ds:uri="ce67a379-103b-4f60-af89-c4001a27ee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C19A51-D7E1-442C-8CAC-1F2BD895F2B7}">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0fe96f48-742a-4a16-a728-acda9a11fc50"/>
    <ds:schemaRef ds:uri="http://purl.org/dc/elements/1.1/"/>
    <ds:schemaRef ds:uri="http://schemas.microsoft.com/office/2006/metadata/properties"/>
    <ds:schemaRef ds:uri="ce67a379-103b-4f60-af89-c4001a27eeae"/>
    <ds:schemaRef ds:uri="http://www.w3.org/XML/1998/namespace"/>
  </ds:schemaRefs>
</ds:datastoreItem>
</file>

<file path=customXml/itemProps3.xml><?xml version="1.0" encoding="utf-8"?>
<ds:datastoreItem xmlns:ds="http://schemas.openxmlformats.org/officeDocument/2006/customXml" ds:itemID="{C3642137-B789-489C-AB33-023E38017C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On-screen Show (4:3)</PresentationFormat>
  <Paragraphs>128</Paragraphs>
  <Slides>20</Slides>
  <Notes>15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Arial</vt:lpstr>
      <vt:lpstr>Calibri</vt:lpstr>
      <vt:lpstr>Calibri Light</vt:lpstr>
      <vt:lpstr>Times New Roman</vt:lpstr>
      <vt:lpstr>Wingdings</vt:lpstr>
      <vt:lpstr>Office Theme</vt:lpstr>
      <vt:lpstr>1_Custom Design</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Disa Young</dc:creator>
  <cp:lastModifiedBy>Marion Thorpe</cp:lastModifiedBy>
  <cp:revision>1</cp:revision>
  <dcterms:created xsi:type="dcterms:W3CDTF">2019-05-15T20:49:35Z</dcterms:created>
  <dcterms:modified xsi:type="dcterms:W3CDTF">2020-01-15T12:36:17Z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0x0101003FF2952B1CB8E947935FD43FC8F80D96</vt:lpwstr>
  </property>
  <property fmtid="{D5CDD505-2E9C-101B-9397-08002B2CF9AE}" pid="3" name="Order">
    <vt:r8>626600</vt:r8>
  </property>
</Properties>
</file>